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3" r:id="rId3"/>
    <p:sldMasterId id="2147483678" r:id="rId4"/>
    <p:sldMasterId id="2147483693" r:id="rId5"/>
    <p:sldMasterId id="2147483698" r:id="rId6"/>
  </p:sldMasterIdLst>
  <p:notesMasterIdLst>
    <p:notesMasterId r:id="rId39"/>
  </p:notesMasterIdLst>
  <p:handoutMasterIdLst>
    <p:handoutMasterId r:id="rId40"/>
  </p:handoutMasterIdLst>
  <p:sldIdLst>
    <p:sldId id="363" r:id="rId7"/>
    <p:sldId id="269" r:id="rId8"/>
    <p:sldId id="270" r:id="rId9"/>
    <p:sldId id="273" r:id="rId10"/>
    <p:sldId id="274" r:id="rId11"/>
    <p:sldId id="316" r:id="rId12"/>
    <p:sldId id="315" r:id="rId13"/>
    <p:sldId id="276" r:id="rId14"/>
    <p:sldId id="277" r:id="rId15"/>
    <p:sldId id="361" r:id="rId16"/>
    <p:sldId id="362" r:id="rId17"/>
    <p:sldId id="280" r:id="rId18"/>
    <p:sldId id="311" r:id="rId19"/>
    <p:sldId id="282" r:id="rId20"/>
    <p:sldId id="374" r:id="rId21"/>
    <p:sldId id="375" r:id="rId22"/>
    <p:sldId id="38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296" r:id="rId33"/>
    <p:sldId id="365" r:id="rId34"/>
    <p:sldId id="366" r:id="rId35"/>
    <p:sldId id="364" r:id="rId36"/>
    <p:sldId id="297" r:id="rId37"/>
    <p:sldId id="314" r:id="rId38"/>
  </p:sldIdLst>
  <p:sldSz cx="9144000" cy="5143500" type="screen16x9"/>
  <p:notesSz cx="6797675" cy="9926638"/>
  <p:embeddedFontLst>
    <p:embeddedFont>
      <p:font typeface="Raleway" panose="020B0604020202020204" charset="0"/>
      <p:regular r:id="rId41"/>
      <p:bold r:id="rId42"/>
      <p:italic r:id="rId43"/>
      <p:boldItalic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  <p:embeddedFont>
      <p:font typeface="Century Gothic" panose="020B0502020202020204" pitchFamily="34" charset="0"/>
      <p:regular r:id="rId49"/>
      <p:bold r:id="rId50"/>
      <p:italic r:id="rId51"/>
      <p:boldItalic r:id="rId52"/>
    </p:embeddedFont>
    <p:embeddedFont>
      <p:font typeface="맑은 고딕" panose="020B0503020000020004" pitchFamily="34" charset="-127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5" autoAdjust="0"/>
    <p:restoredTop sz="94400" autoAdjust="0"/>
  </p:normalViewPr>
  <p:slideViewPr>
    <p:cSldViewPr>
      <p:cViewPr varScale="1">
        <p:scale>
          <a:sx n="145" d="100"/>
          <a:sy n="145" d="100"/>
        </p:scale>
        <p:origin x="67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0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44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68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85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9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85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90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0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348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70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017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016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44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7493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42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8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852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6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90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2532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374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8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014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170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4094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4376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27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751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3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076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3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7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2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242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27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04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3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7550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5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03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37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78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48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52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48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086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58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24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67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64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04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851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71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429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332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59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5479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0402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02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379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132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400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607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2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925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692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234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52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74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9805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5871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958739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4458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04172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hyperlink" Target="https://invest.mosreg.ru/business_creati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invest.mosreg.ru/business_cre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uslugi.mosreg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uslugi.mosreg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economy.gov.ru/minec/press/news/201902250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0150@mosreg.ru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24.xml"/><Relationship Id="rId7" Type="http://schemas.openxmlformats.org/officeDocument/2006/relationships/hyperlink" Target="mailto:mybusiness@mosreg.ru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37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35.pn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vest.mosreg.ru/business_crea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extBox 58"/>
          <p:cNvSpPr txBox="1"/>
          <p:nvPr/>
        </p:nvSpPr>
        <p:spPr>
          <a:xfrm>
            <a:off x="611560" y="17574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УПРАВЛЕНИЕ ПРИВЛЕЧЕНИЯ ИНВЕСТИЦИЙ</a:t>
            </a:r>
          </a:p>
          <a:p>
            <a:endParaRPr lang="en-US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+7 (495) 109-07-07 Офисы «Мой бизнес»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mybusiness@mosreg.ru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https://invest.mosreg.ru/business_creation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13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5">
            <a:biLevel thresh="25000"/>
          </a:blip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806" name="TextBox 71"/>
          <p:cNvSpPr txBox="1"/>
          <p:nvPr/>
        </p:nvSpPr>
        <p:spPr>
          <a:xfrm>
            <a:off x="86321" y="22465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1627" y="1851670"/>
            <a:ext cx="5976664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Налоговые льготы</a:t>
            </a:r>
          </a:p>
          <a:p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Выделение земельного участка без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61755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extBox 58"/>
          <p:cNvSpPr txBox="1"/>
          <p:nvPr/>
        </p:nvSpPr>
        <p:spPr>
          <a:xfrm>
            <a:off x="611560" y="17574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 МОСКОВСКОЙ ОБЛАСТИ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www.frpmo.ru</a:t>
            </a:r>
            <a:endParaRPr lang="ru-RU" sz="1000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0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graphicFrame>
        <p:nvGraphicFramePr>
          <p:cNvPr id="4194311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52622"/>
              </p:ext>
            </p:extLst>
          </p:nvPr>
        </p:nvGraphicFramePr>
        <p:xfrm>
          <a:off x="539552" y="987574"/>
          <a:ext cx="8280920" cy="12496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49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6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Программа финансирования</a:t>
                      </a:r>
                      <a:endParaRPr lang="ru-RU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</a:t>
                      </a:r>
                      <a:r>
                        <a:rPr lang="ru-RU" baseline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руб.</a:t>
                      </a:r>
                      <a:endParaRPr lang="ru-RU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</a:t>
                      </a:r>
                      <a:endParaRPr lang="ru-RU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Приобретение оборудования,</a:t>
                      </a:r>
                    </a:p>
                    <a:p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в</a:t>
                      </a:r>
                      <a:r>
                        <a:rPr lang="ru-RU" baseline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baseline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. для пищевой и перерабатывающей промышленности</a:t>
                      </a:r>
                      <a:endParaRPr lang="ru-RU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- 150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2%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при обеспечении банковской гарантией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5%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при других видах обеспечения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1701" y="2365067"/>
            <a:ext cx="34055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Софинансирование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со стороны заявителя, частных инвесторов или банков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1056" y="2364603"/>
            <a:ext cx="2690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В том числе за счет собственных средств/средств акционеров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6559" y="2365067"/>
            <a:ext cx="1398140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≥30% 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бюджета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2345366"/>
            <a:ext cx="1326004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≥15% </a:t>
            </a:r>
          </a:p>
          <a:p>
            <a:r>
              <a:rPr lang="ru-RU" sz="105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 суммы займа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507" y="3273102"/>
            <a:ext cx="3653484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Финансово-экономическая эффективность проекта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Финансовая состоятельность Заявителя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Юридическая чистота Заявителя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07" y="3042270"/>
            <a:ext cx="2061270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/>
              <a:t>КРИТЕРИИ ОТБОРА ПРОЕКТОВ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99779" y="3345074"/>
            <a:ext cx="365348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Разработка нового продукта/технологии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Разработка технико-экономического обоснования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Инжиниринговые услуги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Приобретение прав на результаты интеллектуальной деятельности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Приобретение и создание оборудования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778" y="3114242"/>
            <a:ext cx="2680533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/>
              <a:t>ЦЕЛЕВОЕ ИСПОЛЬЗОВАНИЕ ЗАЙМА</a:t>
            </a:r>
          </a:p>
        </p:txBody>
      </p:sp>
      <p:sp>
        <p:nvSpPr>
          <p:cNvPr id="16" name="TextBox 71"/>
          <p:cNvSpPr txBox="1"/>
          <p:nvPr/>
        </p:nvSpPr>
        <p:spPr>
          <a:xfrm>
            <a:off x="48416" y="228100"/>
            <a:ext cx="590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12860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extBox 58"/>
          <p:cNvSpPr txBox="1"/>
          <p:nvPr/>
        </p:nvSpPr>
        <p:spPr>
          <a:xfrm>
            <a:off x="611560" y="17574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 МОСКОВСКОЙ ОБЛАСТИ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www.frpmo.ru</a:t>
            </a:r>
            <a:endParaRPr lang="ru-RU" sz="1000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0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783" name="TextBox 71"/>
          <p:cNvSpPr txBox="1"/>
          <p:nvPr/>
        </p:nvSpPr>
        <p:spPr>
          <a:xfrm>
            <a:off x="0" y="224654"/>
            <a:ext cx="66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2.3</a:t>
            </a:r>
          </a:p>
        </p:txBody>
      </p:sp>
      <p:graphicFrame>
        <p:nvGraphicFramePr>
          <p:cNvPr id="4194311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67284"/>
              </p:ext>
            </p:extLst>
          </p:nvPr>
        </p:nvGraphicFramePr>
        <p:xfrm>
          <a:off x="559318" y="765508"/>
          <a:ext cx="8280922" cy="159955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94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Программа финансирования</a:t>
                      </a:r>
                      <a:endParaRPr lang="ru-RU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</a:t>
                      </a:r>
                      <a:r>
                        <a:rPr lang="ru-RU" baseline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руб.</a:t>
                      </a:r>
                      <a:endParaRPr lang="ru-RU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</a:t>
                      </a:r>
                      <a:endParaRPr lang="ru-RU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Стоимость договора(</a:t>
                      </a:r>
                      <a:r>
                        <a:rPr lang="ru-RU" b="1" dirty="0" err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ов</a:t>
                      </a:r>
                      <a:r>
                        <a:rPr lang="ru-RU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) лизинга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Стоимость договора(</a:t>
                      </a:r>
                      <a:r>
                        <a:rPr lang="ru-RU" b="1" dirty="0" err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ов</a:t>
                      </a:r>
                      <a:r>
                        <a:rPr lang="ru-RU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) лизинга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ru-RU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Лизинговые проекты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ru-RU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- 150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от</a:t>
                      </a:r>
                      <a:r>
                        <a:rPr lang="ru-RU" sz="18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ru-RU" sz="105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5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рабочих дней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9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после предоставления полного пакета документов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3618" y="2447435"/>
            <a:ext cx="34055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Софинансирование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со стороны заявителя, частных инвесторов или банков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2973" y="2446971"/>
            <a:ext cx="2690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В том числе за счет собственных средств/средств акционеров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8476" y="2447435"/>
            <a:ext cx="1398140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≥55% 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бюджета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90261" y="2427734"/>
            <a:ext cx="1326004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≥5% </a:t>
            </a:r>
          </a:p>
          <a:p>
            <a:r>
              <a:rPr lang="ru-RU" sz="105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 суммы займа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507" y="3273102"/>
            <a:ext cx="3653484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Финансово-экономическая эффективность проекта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Финансовая состоятельность Заявителя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Юридическая чистота Заявителя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07" y="3042270"/>
            <a:ext cx="2061270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/>
              <a:t>КРИТЕРИИ ОТБОРА ПРОЕКТОВ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99779" y="3345074"/>
            <a:ext cx="365348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Разработка нового продукта/технологии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Разработка технико-экономического обоснования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Инжиниринговые услуги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Приобретение прав на результаты интеллектуальной деятельности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Приобретение и создание оборудования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778" y="3114242"/>
            <a:ext cx="2680533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/>
              <a:t>ЦЕЛЕВОЕ ИСПОЛЬЗОВАНИЕ ЗАЙМА</a:t>
            </a:r>
          </a:p>
        </p:txBody>
      </p:sp>
    </p:spTree>
    <p:extLst>
      <p:ext uri="{BB962C8B-B14F-4D97-AF65-F5344CB8AC3E}">
        <p14:creationId xmlns:p14="http://schemas.microsoft.com/office/powerpoint/2010/main" val="407969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TextBox 58"/>
          <p:cNvSpPr txBox="1"/>
          <p:nvPr/>
        </p:nvSpPr>
        <p:spPr>
          <a:xfrm>
            <a:off x="611560" y="17574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ПОРТАЛ КООПЕРАЦИИ ПРОМЫШЛЕННЫХ ПРЕДПРИЯТИЙ МОСКОВСКОЙ ОБЛАСТИ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www.prom.mosreg.ru</a:t>
            </a:r>
            <a:endParaRPr lang="ru-RU" sz="1000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10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788" name="Прямоугольник 6"/>
          <p:cNvSpPr/>
          <p:nvPr/>
        </p:nvSpPr>
        <p:spPr>
          <a:xfrm>
            <a:off x="4499992" y="605463"/>
            <a:ext cx="44644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Поиск по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производимой</a:t>
            </a:r>
            <a:r>
              <a:rPr lang="en-US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/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закупаемой</a:t>
            </a:r>
          </a:p>
          <a:p>
            <a:pPr lvl="0"/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номенклатуре</a:t>
            </a:r>
          </a:p>
          <a:p>
            <a:pPr lvl="0"/>
            <a:endParaRPr lang="ru-RU" altLang="ko-KR" sz="12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Поиск по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планам закупок </a:t>
            </a:r>
            <a:r>
              <a:rPr lang="ru-RU" altLang="ko-KR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госкорпораций</a:t>
            </a:r>
            <a:endParaRPr lang="ru-RU" altLang="ko-KR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en-US" altLang="ko-KR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Поиск по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уникальным заявкам</a:t>
            </a:r>
          </a:p>
          <a:p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промышленных предприятий</a:t>
            </a:r>
          </a:p>
          <a:p>
            <a:endParaRPr lang="en-US" altLang="ko-KR" sz="12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Поиск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промышленных предприятий</a:t>
            </a:r>
            <a:endParaRPr lang="ru-RU" altLang="ko-KR" sz="1200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 различным критериям</a:t>
            </a:r>
            <a:endParaRPr lang="en-US" altLang="ko-KR" sz="12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0"/>
            <a:endParaRPr lang="ru-RU" altLang="ko-KR" sz="12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0"/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Поиск по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объектам бюджетного строительства </a:t>
            </a:r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на территории МО</a:t>
            </a:r>
            <a:r>
              <a:rPr lang="en-US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US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US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Поиск по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промышленным предприятиям</a:t>
            </a:r>
          </a:p>
          <a:p>
            <a:pPr lvl="0"/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г. Москвы</a:t>
            </a:r>
          </a:p>
          <a:p>
            <a:pPr lvl="0"/>
            <a:endParaRPr lang="ru-RU" altLang="ko-KR" sz="12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0"/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Получение всех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актуальных новостей </a:t>
            </a:r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от Министерства инвестиций и инноваций МО</a:t>
            </a:r>
          </a:p>
          <a:p>
            <a:pPr lvl="0"/>
            <a:endParaRPr lang="ru-RU" altLang="ko-KR" sz="12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0"/>
            <a:r>
              <a:rPr lang="ru-RU" altLang="ko-KR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Поиск по </a:t>
            </a:r>
            <a:r>
              <a:rPr lang="ru-RU" altLang="ko-KR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свободным ресурсам предприятий</a:t>
            </a:r>
            <a:endParaRPr lang="en-US" altLang="ko-KR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097211" name="Picture 2" descr="C:\Users\DembitskiyMN\Desktop\16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753628"/>
            <a:ext cx="3862736" cy="3862737"/>
          </a:xfrm>
          <a:prstGeom prst="rect">
            <a:avLst/>
          </a:prstGeom>
          <a:noFill/>
        </p:spPr>
      </p:pic>
      <p:sp>
        <p:nvSpPr>
          <p:cNvPr id="1048789" name="Прямоугольник 1"/>
          <p:cNvSpPr/>
          <p:nvPr/>
        </p:nvSpPr>
        <p:spPr>
          <a:xfrm>
            <a:off x="744287" y="1876018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www.prom.mosreg.ru</a:t>
            </a:r>
            <a:endParaRPr lang="ru-RU" sz="1800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90" name="TextBox 7"/>
          <p:cNvSpPr txBox="1"/>
          <p:nvPr/>
        </p:nvSpPr>
        <p:spPr>
          <a:xfrm>
            <a:off x="792783" y="2202999"/>
            <a:ext cx="249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Портал полностью бесплатный</a:t>
            </a:r>
          </a:p>
        </p:txBody>
      </p:sp>
      <p:sp>
        <p:nvSpPr>
          <p:cNvPr id="1048791" name="TextBox 8"/>
          <p:cNvSpPr txBox="1"/>
          <p:nvPr/>
        </p:nvSpPr>
        <p:spPr>
          <a:xfrm>
            <a:off x="3970240" y="55552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92" name="TextBox 15"/>
          <p:cNvSpPr txBox="1"/>
          <p:nvPr/>
        </p:nvSpPr>
        <p:spPr>
          <a:xfrm>
            <a:off x="3970240" y="105784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93" name="TextBox 16"/>
          <p:cNvSpPr txBox="1"/>
          <p:nvPr/>
        </p:nvSpPr>
        <p:spPr>
          <a:xfrm>
            <a:off x="3970240" y="159006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94" name="TextBox 17"/>
          <p:cNvSpPr txBox="1"/>
          <p:nvPr/>
        </p:nvSpPr>
        <p:spPr>
          <a:xfrm>
            <a:off x="3970240" y="217483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95" name="TextBox 18"/>
          <p:cNvSpPr txBox="1"/>
          <p:nvPr/>
        </p:nvSpPr>
        <p:spPr>
          <a:xfrm>
            <a:off x="3970240" y="271402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96" name="TextBox 19"/>
          <p:cNvSpPr txBox="1"/>
          <p:nvPr/>
        </p:nvSpPr>
        <p:spPr>
          <a:xfrm>
            <a:off x="3970240" y="333271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97" name="TextBox 20"/>
          <p:cNvSpPr txBox="1"/>
          <p:nvPr/>
        </p:nvSpPr>
        <p:spPr>
          <a:xfrm>
            <a:off x="3970240" y="3894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3995936" y="444569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✔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71"/>
          <p:cNvSpPr txBox="1"/>
          <p:nvPr/>
        </p:nvSpPr>
        <p:spPr>
          <a:xfrm>
            <a:off x="34217" y="224654"/>
            <a:ext cx="590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2.4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extBox 58"/>
          <p:cNvSpPr txBox="1"/>
          <p:nvPr/>
        </p:nvSpPr>
        <p:spPr>
          <a:xfrm>
            <a:off x="611560" y="175741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Поддержка участников национального проекта «Производительность труда </a:t>
            </a:r>
            <a:b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и поддержка занятости»</a:t>
            </a:r>
            <a:endParaRPr lang="ru-RU" sz="10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0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pic>
        <p:nvPicPr>
          <p:cNvPr id="6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7880" y="573249"/>
            <a:ext cx="1908720" cy="1145233"/>
          </a:xfrm>
          <a:prstGeom prst="rect">
            <a:avLst/>
          </a:prstGeom>
          <a:noFill/>
        </p:spPr>
      </p:pic>
      <p:pic>
        <p:nvPicPr>
          <p:cNvPr id="7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20879" y="742526"/>
            <a:ext cx="1908720" cy="1145233"/>
          </a:xfrm>
          <a:prstGeom prst="rect">
            <a:avLst/>
          </a:prstGeom>
          <a:noFill/>
        </p:spPr>
      </p:pic>
      <p:sp>
        <p:nvSpPr>
          <p:cNvPr id="8" name="TextBox 16"/>
          <p:cNvSpPr txBox="1"/>
          <p:nvPr/>
        </p:nvSpPr>
        <p:spPr bwMode="auto">
          <a:xfrm>
            <a:off x="86322" y="1860376"/>
            <a:ext cx="41256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Заключение соглашения</a:t>
            </a:r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 Министерством инвестиций и инноваций МО</a:t>
            </a:r>
            <a:endParaRPr lang="en-US" sz="1200" b="1" dirty="0">
              <a:solidFill>
                <a:srgbClr val="757575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757575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Рост производительности труда на </a:t>
            </a:r>
            <a:r>
              <a:rPr lang="ru-RU" sz="1200" b="1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10%, 15% и 30% </a:t>
            </a:r>
            <a:br>
              <a:rPr lang="ru-RU" sz="1200" b="1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1, 2, 3 год</a:t>
            </a:r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участия в национальном проекте, далее прирост не менее 5% в год</a:t>
            </a:r>
          </a:p>
          <a:p>
            <a:endParaRPr lang="ru-RU" sz="1200" dirty="0">
              <a:solidFill>
                <a:srgbClr val="757575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Соответствие критериям: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принадлежность к отрасли: обрабатывающее производство, с/х, транспорт, строительство, ЖКХ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объем выручки от 400 млн руб. до 30 млрд руб. в год</a:t>
            </a:r>
            <a:endParaRPr lang="en-US" sz="1200" dirty="0">
              <a:solidFill>
                <a:srgbClr val="757575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зарегистрировано в форме юр. лица </a:t>
            </a:r>
            <a:b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или обособленного подразделения </a:t>
            </a:r>
            <a:b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757575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на территории МО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179512" y="114586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УСЛОВИЯ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6713984" y="992504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МЕРЫ ПОДДЕРЖКИ</a:t>
            </a:r>
          </a:p>
        </p:txBody>
      </p:sp>
      <p:pic>
        <p:nvPicPr>
          <p:cNvPr id="11" name="Picture 2" descr="C:\Users\DembitskiyMN\Desktop\123123123123123125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1073895"/>
            <a:ext cx="482495" cy="482495"/>
          </a:xfrm>
          <a:prstGeom prst="rect">
            <a:avLst/>
          </a:prstGeom>
          <a:noFill/>
        </p:spPr>
      </p:pic>
      <p:pic>
        <p:nvPicPr>
          <p:cNvPr id="12" name="Picture 4" descr="C:\Users\DembitskiyMN\Desktop\znak-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1527" y="1149042"/>
            <a:ext cx="365214" cy="365214"/>
          </a:xfrm>
          <a:prstGeom prst="rect">
            <a:avLst/>
          </a:prstGeom>
          <a:noFill/>
        </p:spPr>
      </p:pic>
      <p:sp>
        <p:nvSpPr>
          <p:cNvPr id="13" name="TextBox 21"/>
          <p:cNvSpPr txBox="1"/>
          <p:nvPr/>
        </p:nvSpPr>
        <p:spPr bwMode="auto">
          <a:xfrm>
            <a:off x="4437112" y="1649872"/>
            <a:ext cx="4671347" cy="364715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Услуги по обучению и оптимизации производственных процессов с экспертами ФЦК, РЦК, привлеченных партнеров</a:t>
            </a:r>
          </a:p>
          <a:p>
            <a:endParaRPr lang="ru-RU" sz="105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Получение займов </a:t>
            </a: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ФРП РФ и ФРП МО</a:t>
            </a:r>
          </a:p>
          <a:p>
            <a:endParaRPr lang="ru-RU" sz="105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процентной ставки по кредиту для предприятий МСП</a:t>
            </a:r>
          </a:p>
          <a:p>
            <a:endParaRPr lang="ru-RU" sz="105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ПОДДЕРЖКА РФПИ</a:t>
            </a:r>
          </a:p>
          <a:p>
            <a:endParaRPr lang="ru-RU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Адресная поддержка</a:t>
            </a: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предприятий консультантами в сфере повышения производительности труда </a:t>
            </a:r>
          </a:p>
          <a:p>
            <a:endParaRPr lang="ru-RU" sz="105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Нефинансовые меры поддержки: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отраслевые выезды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международные стажировки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рейтинги предприятий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программы обучения ( Лидеры производительности, Акселератор экспортного роста)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latin typeface="Century Gothic" panose="020B0502020202020204" pitchFamily="34" charset="0"/>
                <a:cs typeface="Arial" panose="020B0604020202020204" pitchFamily="34" charset="0"/>
              </a:rPr>
              <a:t>создание новых служб занятости населения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latin typeface="Century Gothic" panose="020B0502020202020204" pitchFamily="34" charset="0"/>
                <a:cs typeface="Arial" panose="020B0604020202020204" pitchFamily="34" charset="0"/>
              </a:rPr>
              <a:t>фабрика процессов</a:t>
            </a:r>
          </a:p>
          <a:p>
            <a:endParaRPr lang="ru-RU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con-library.net/images/status-icon-png/status-icon-png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4" y="1080824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725307"/>
            <a:ext cx="1908720" cy="1145233"/>
          </a:xfrm>
          <a:prstGeom prst="rect">
            <a:avLst/>
          </a:prstGeom>
          <a:noFill/>
        </p:spPr>
      </p:pic>
      <p:sp>
        <p:nvSpPr>
          <p:cNvPr id="15" name="TextBox 17"/>
          <p:cNvSpPr txBox="1"/>
          <p:nvPr/>
        </p:nvSpPr>
        <p:spPr>
          <a:xfrm>
            <a:off x="3294112" y="107308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СТАТУС УЧАСТНИКА НП «ПТ»</a:t>
            </a:r>
          </a:p>
        </p:txBody>
      </p:sp>
      <p:sp>
        <p:nvSpPr>
          <p:cNvPr id="16" name="TextBox 71"/>
          <p:cNvSpPr txBox="1"/>
          <p:nvPr/>
        </p:nvSpPr>
        <p:spPr>
          <a:xfrm>
            <a:off x="34217" y="224654"/>
            <a:ext cx="590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347798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extBox 58"/>
          <p:cNvSpPr txBox="1"/>
          <p:nvPr/>
        </p:nvSpPr>
        <p:spPr>
          <a:xfrm>
            <a:off x="611560" y="175741"/>
            <a:ext cx="799288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УПРАВЛЕНИЕ ПОДДЕРЖКИ И РАЗВИТИЯ ПРЕДПРИНИМАТЕЛЬСТВА</a:t>
            </a:r>
          </a:p>
          <a:p>
            <a:endParaRPr lang="ru-RU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+7 (495) 109-07-07 Офисы «Мой бизнес»</a:t>
            </a:r>
            <a:br>
              <a:rPr lang="ru-RU" sz="10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0150  Горячая линия защиты и поддержки бизнеса в МО</a:t>
            </a:r>
          </a:p>
          <a:p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mybusiness@mosreg.ru</a:t>
            </a:r>
          </a:p>
          <a:p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https://invest.mosreg.ru/business_creation</a:t>
            </a:r>
            <a:endParaRPr lang="ru-RU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13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5">
            <a:biLevel thresh="25000"/>
          </a:blip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806" name="TextBox 71"/>
          <p:cNvSpPr txBox="1"/>
          <p:nvPr/>
        </p:nvSpPr>
        <p:spPr>
          <a:xfrm>
            <a:off x="86321" y="22465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48807" name="TextBox 5"/>
          <p:cNvSpPr txBox="1"/>
          <p:nvPr/>
        </p:nvSpPr>
        <p:spPr>
          <a:xfrm>
            <a:off x="1547664" y="235572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Программы поддержки малого и среднего предпринимательства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810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3.1</a:t>
            </a:r>
          </a:p>
        </p:txBody>
      </p:sp>
      <p:pic>
        <p:nvPicPr>
          <p:cNvPr id="2097215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418" y="628980"/>
            <a:ext cx="1908720" cy="1145233"/>
          </a:xfrm>
          <a:prstGeom prst="rect">
            <a:avLst/>
          </a:prstGeom>
          <a:noFill/>
        </p:spPr>
      </p:pic>
      <p:pic>
        <p:nvPicPr>
          <p:cNvPr id="2097216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7213" y="642205"/>
            <a:ext cx="1908720" cy="1145233"/>
          </a:xfrm>
          <a:prstGeom prst="rect">
            <a:avLst/>
          </a:prstGeom>
          <a:noFill/>
        </p:spPr>
      </p:pic>
      <p:sp>
        <p:nvSpPr>
          <p:cNvPr id="1048811" name="TextBox 10"/>
          <p:cNvSpPr txBox="1"/>
          <p:nvPr/>
        </p:nvSpPr>
        <p:spPr>
          <a:xfrm>
            <a:off x="6498522" y="104823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ОГРАНИЧЕНИЯ </a:t>
            </a:r>
          </a:p>
        </p:txBody>
      </p:sp>
      <p:pic>
        <p:nvPicPr>
          <p:cNvPr id="2097217" name="Picture 4" descr="C:\Users\DembitskiyMN\Desktop\znak-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7861" y="1048721"/>
            <a:ext cx="365214" cy="365214"/>
          </a:xfrm>
          <a:prstGeom prst="rect">
            <a:avLst/>
          </a:prstGeom>
          <a:noFill/>
        </p:spPr>
      </p:pic>
      <p:pic>
        <p:nvPicPr>
          <p:cNvPr id="2097218" name="Picture 2" descr="C:\Users\DembitskiyMN\Desktop\w256h2561348757719Restrict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442" y="965484"/>
            <a:ext cx="504056" cy="504056"/>
          </a:xfrm>
          <a:prstGeom prst="rect">
            <a:avLst/>
          </a:prstGeom>
          <a:noFill/>
        </p:spPr>
      </p:pic>
      <p:sp>
        <p:nvSpPr>
          <p:cNvPr id="1048812" name="TextBox 15"/>
          <p:cNvSpPr txBox="1"/>
          <p:nvPr/>
        </p:nvSpPr>
        <p:spPr>
          <a:xfrm>
            <a:off x="661472" y="1045545"/>
            <a:ext cx="152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СУБСИДИЯ</a:t>
            </a:r>
          </a:p>
        </p:txBody>
      </p:sp>
      <p:sp>
        <p:nvSpPr>
          <p:cNvPr id="1048813" name="TextBox 16"/>
          <p:cNvSpPr txBox="1"/>
          <p:nvPr/>
        </p:nvSpPr>
        <p:spPr bwMode="auto">
          <a:xfrm>
            <a:off x="234459" y="1787438"/>
            <a:ext cx="4406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 млн руб.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50 %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фактически произведенных затрат по закупке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оборудования для создания и (или) развития либо модернизации производства</a:t>
            </a:r>
          </a:p>
          <a:p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48814" name="TextBox 17"/>
          <p:cNvSpPr txBox="1"/>
          <p:nvPr/>
        </p:nvSpPr>
        <p:spPr bwMode="auto">
          <a:xfrm>
            <a:off x="4679504" y="3516269"/>
            <a:ext cx="3924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Оборудование: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дата изготовления (выпуска) которого более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5 лет;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транспортные средства (за исключением спецтехники)</a:t>
            </a:r>
          </a:p>
        </p:txBody>
      </p:sp>
      <p:sp>
        <p:nvSpPr>
          <p:cNvPr id="1048815" name="Прямоугольник 13"/>
          <p:cNvSpPr/>
          <p:nvPr/>
        </p:nvSpPr>
        <p:spPr>
          <a:xfrm>
            <a:off x="201295" y="3123633"/>
            <a:ext cx="4572000" cy="15773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Подача конкурсных заявок  через сайт РПГУ </a:t>
            </a:r>
          </a:p>
          <a:p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7"/>
              </a:rPr>
              <a:t>https://uslugi.mosreg.ru/</a:t>
            </a: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Решение при наличии договора - </a:t>
            </a:r>
            <a:b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ПОДТВЕРЖДЕНИЕ ОПЛАТЫ НЕ ТРЕБУЕТСЯ!</a:t>
            </a:r>
          </a:p>
          <a:p>
            <a:endParaRPr lang="ru-RU" sz="12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Предоставление – после подтверждения оплаты.</a:t>
            </a:r>
          </a:p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8816" name="Прямоугольник 1"/>
          <p:cNvSpPr/>
          <p:nvPr/>
        </p:nvSpPr>
        <p:spPr>
          <a:xfrm>
            <a:off x="4608004" y="173646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Показатели деятельности: 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увеличение выручки от реализации товаров, работ, услуг;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</a:t>
            </a:r>
          </a:p>
          <a:p>
            <a:pPr marL="273050" indent="-273050">
              <a:buFontTx/>
              <a:buChar char="-"/>
            </a:pP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рост среднесписочной численности работников       </a:t>
            </a:r>
            <a:endParaRPr lang="ko-KR" altLang="en-US" sz="12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17" name="TextBox 18"/>
          <p:cNvSpPr txBox="1"/>
          <p:nvPr/>
        </p:nvSpPr>
        <p:spPr>
          <a:xfrm>
            <a:off x="611560" y="17574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КОМПЕНСАЦИЯ ЗАТРАТ НА ПОКУПКУ ОБОРУДОВАНИЯ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</a:p>
        </p:txBody>
      </p:sp>
    </p:spTree>
    <p:extLst>
      <p:ext uri="{BB962C8B-B14F-4D97-AF65-F5344CB8AC3E}">
        <p14:creationId xmlns:p14="http://schemas.microsoft.com/office/powerpoint/2010/main" val="352809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extBox 58"/>
          <p:cNvSpPr txBox="1"/>
          <p:nvPr/>
        </p:nvSpPr>
        <p:spPr>
          <a:xfrm>
            <a:off x="611560" y="17574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КОМПЕНСАЦИЯ ЗАТРАТ НА ПЕРВЫЙ ВЗНОС ПРИ ЛИЗИНГЕ ОБОРУДОВАНИЯ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</a:p>
        </p:txBody>
      </p:sp>
      <p:pic>
        <p:nvPicPr>
          <p:cNvPr id="209721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pic>
        <p:nvPicPr>
          <p:cNvPr id="2097220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418" y="628980"/>
            <a:ext cx="1908720" cy="1145233"/>
          </a:xfrm>
          <a:prstGeom prst="rect">
            <a:avLst/>
          </a:prstGeom>
          <a:noFill/>
        </p:spPr>
      </p:pic>
      <p:pic>
        <p:nvPicPr>
          <p:cNvPr id="2097221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7213" y="642205"/>
            <a:ext cx="1908720" cy="1145233"/>
          </a:xfrm>
          <a:prstGeom prst="rect">
            <a:avLst/>
          </a:prstGeom>
          <a:noFill/>
        </p:spPr>
      </p:pic>
      <p:sp>
        <p:nvSpPr>
          <p:cNvPr id="1048822" name="TextBox 10"/>
          <p:cNvSpPr txBox="1"/>
          <p:nvPr/>
        </p:nvSpPr>
        <p:spPr>
          <a:xfrm>
            <a:off x="6498522" y="104823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ОГРАНИЧЕНИЯ </a:t>
            </a:r>
          </a:p>
        </p:txBody>
      </p:sp>
      <p:pic>
        <p:nvPicPr>
          <p:cNvPr id="2097222" name="Picture 4" descr="C:\Users\DembitskiyMN\Desktop\znak-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7861" y="1048721"/>
            <a:ext cx="365214" cy="365214"/>
          </a:xfrm>
          <a:prstGeom prst="rect">
            <a:avLst/>
          </a:prstGeom>
          <a:noFill/>
        </p:spPr>
      </p:pic>
      <p:pic>
        <p:nvPicPr>
          <p:cNvPr id="2097223" name="Picture 2" descr="C:\Users\DembitskiyMN\Desktop\w256h2561348757719Restrict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442" y="965484"/>
            <a:ext cx="504056" cy="504056"/>
          </a:xfrm>
          <a:prstGeom prst="rect">
            <a:avLst/>
          </a:prstGeom>
          <a:noFill/>
        </p:spPr>
      </p:pic>
      <p:sp>
        <p:nvSpPr>
          <p:cNvPr id="1048823" name="TextBox 15"/>
          <p:cNvSpPr txBox="1"/>
          <p:nvPr/>
        </p:nvSpPr>
        <p:spPr>
          <a:xfrm>
            <a:off x="661472" y="1045545"/>
            <a:ext cx="152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СУБСИДИЯ</a:t>
            </a:r>
          </a:p>
        </p:txBody>
      </p:sp>
      <p:sp>
        <p:nvSpPr>
          <p:cNvPr id="1048824" name="TextBox 16"/>
          <p:cNvSpPr txBox="1"/>
          <p:nvPr/>
        </p:nvSpPr>
        <p:spPr bwMode="auto">
          <a:xfrm>
            <a:off x="234459" y="1787438"/>
            <a:ext cx="44067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млн руб.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70 %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фактически уплаченного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первого взноса  (аванса) по договорам лизин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га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закупке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оборудования для создания и (или) развития либо модернизации производства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48825" name="TextBox 17"/>
          <p:cNvSpPr txBox="1"/>
          <p:nvPr/>
        </p:nvSpPr>
        <p:spPr bwMode="auto">
          <a:xfrm>
            <a:off x="4679504" y="3516269"/>
            <a:ext cx="3924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Оборудование: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дата изготовления (выпуска) которого более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5 лет;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транспортные средства (за исключением спецтехники)</a:t>
            </a:r>
          </a:p>
        </p:txBody>
      </p:sp>
      <p:sp>
        <p:nvSpPr>
          <p:cNvPr id="1048826" name="Прямоугольник 13"/>
          <p:cNvSpPr/>
          <p:nvPr/>
        </p:nvSpPr>
        <p:spPr>
          <a:xfrm>
            <a:off x="201295" y="3123633"/>
            <a:ext cx="4572000" cy="15773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Подача конкурсных заявок  через сайт РПГУ </a:t>
            </a:r>
          </a:p>
          <a:p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7"/>
              </a:rPr>
              <a:t>https://uslugi.mosreg.ru/</a:t>
            </a:r>
            <a:r>
              <a:rPr lang="ru-RU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Решение при наличии договора -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ПОДТВЕРЖДЕНИЕ ОПЛАТЫ НЕ ТРЕБУЕТСЯ!</a:t>
            </a:r>
          </a:p>
          <a:p>
            <a:endParaRPr lang="ru-RU" sz="12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Предоставление – после подтверждения оплаты.</a:t>
            </a:r>
          </a:p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3.2</a:t>
            </a:r>
          </a:p>
        </p:txBody>
      </p:sp>
      <p:sp>
        <p:nvSpPr>
          <p:cNvPr id="16" name="Прямоугольник 1"/>
          <p:cNvSpPr/>
          <p:nvPr/>
        </p:nvSpPr>
        <p:spPr>
          <a:xfrm>
            <a:off x="4608004" y="173646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Показатели деятельности: 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увеличение выручки от реализации товаров, работ, услуг;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</a:t>
            </a:r>
          </a:p>
          <a:p>
            <a:pPr marL="273050" indent="-273050">
              <a:buFontTx/>
              <a:buChar char="-"/>
            </a:pP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рост среднесписочной численности работников       </a:t>
            </a:r>
            <a:endParaRPr lang="ko-KR" altLang="en-US" sz="12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8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extBox 58"/>
          <p:cNvSpPr txBox="1"/>
          <p:nvPr/>
        </p:nvSpPr>
        <p:spPr>
          <a:xfrm>
            <a:off x="611560" y="17574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КОМПЕНСАЦИЯ ЗАТРАТ ПО СОЦИАЛЬНОМУ ПРЕДПРИНИМАТЕЛЬСТВУ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</a:p>
        </p:txBody>
      </p:sp>
      <p:pic>
        <p:nvPicPr>
          <p:cNvPr id="209721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pic>
        <p:nvPicPr>
          <p:cNvPr id="2097220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418" y="628980"/>
            <a:ext cx="1908720" cy="1145233"/>
          </a:xfrm>
          <a:prstGeom prst="rect">
            <a:avLst/>
          </a:prstGeom>
          <a:noFill/>
        </p:spPr>
      </p:pic>
      <p:pic>
        <p:nvPicPr>
          <p:cNvPr id="2097221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7213" y="642205"/>
            <a:ext cx="1908720" cy="1145233"/>
          </a:xfrm>
          <a:prstGeom prst="rect">
            <a:avLst/>
          </a:prstGeom>
          <a:noFill/>
        </p:spPr>
      </p:pic>
      <p:sp>
        <p:nvSpPr>
          <p:cNvPr id="1048822" name="TextBox 10"/>
          <p:cNvSpPr txBox="1"/>
          <p:nvPr/>
        </p:nvSpPr>
        <p:spPr>
          <a:xfrm>
            <a:off x="6498522" y="104823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ОГРАНИЧЕНИЯ </a:t>
            </a:r>
          </a:p>
        </p:txBody>
      </p:sp>
      <p:pic>
        <p:nvPicPr>
          <p:cNvPr id="2097222" name="Picture 4" descr="C:\Users\DembitskiyMN\Desktop\znak-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7861" y="1048721"/>
            <a:ext cx="365214" cy="365214"/>
          </a:xfrm>
          <a:prstGeom prst="rect">
            <a:avLst/>
          </a:prstGeom>
          <a:noFill/>
        </p:spPr>
      </p:pic>
      <p:pic>
        <p:nvPicPr>
          <p:cNvPr id="2097223" name="Picture 2" descr="C:\Users\DembitskiyMN\Desktop\w256h2561348757719Restrict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442" y="965484"/>
            <a:ext cx="504056" cy="504056"/>
          </a:xfrm>
          <a:prstGeom prst="rect">
            <a:avLst/>
          </a:prstGeom>
          <a:noFill/>
        </p:spPr>
      </p:pic>
      <p:sp>
        <p:nvSpPr>
          <p:cNvPr id="1048823" name="TextBox 15"/>
          <p:cNvSpPr txBox="1"/>
          <p:nvPr/>
        </p:nvSpPr>
        <p:spPr>
          <a:xfrm>
            <a:off x="661472" y="1045545"/>
            <a:ext cx="152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СУБСИДИЯ</a:t>
            </a:r>
          </a:p>
        </p:txBody>
      </p:sp>
      <p:sp>
        <p:nvSpPr>
          <p:cNvPr id="1048824" name="TextBox 16"/>
          <p:cNvSpPr txBox="1"/>
          <p:nvPr/>
        </p:nvSpPr>
        <p:spPr bwMode="auto">
          <a:xfrm>
            <a:off x="48027" y="1851670"/>
            <a:ext cx="440670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не более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2 млн руб.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(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3,0 млн руб.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 при открытии ясельных групп)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не более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85 %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 затрат на: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аренду и выкуп помещения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оплату коммунальных услуг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текущий и капитальный ремонт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приобретение основных средств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участие в </a:t>
            </a:r>
            <a:r>
              <a:rPr lang="ru-RU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выставочно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 - ярмарочных мероприятиях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повышение квалификации сотрудников (ясельные группы)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расходы по договорам на медицинское обслуживание детей </a:t>
            </a:r>
          </a:p>
        </p:txBody>
      </p:sp>
      <p:sp>
        <p:nvSpPr>
          <p:cNvPr id="1048825" name="TextBox 17"/>
          <p:cNvSpPr txBox="1"/>
          <p:nvPr/>
        </p:nvSpPr>
        <p:spPr bwMode="auto">
          <a:xfrm>
            <a:off x="4639420" y="3363838"/>
            <a:ext cx="3924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Требования: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включение в реестр социальных предприятий</a:t>
            </a:r>
          </a:p>
        </p:txBody>
      </p:sp>
      <p:sp>
        <p:nvSpPr>
          <p:cNvPr id="15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3.3</a:t>
            </a:r>
          </a:p>
        </p:txBody>
      </p:sp>
      <p:sp>
        <p:nvSpPr>
          <p:cNvPr id="16" name="Прямоугольник 1"/>
          <p:cNvSpPr/>
          <p:nvPr/>
        </p:nvSpPr>
        <p:spPr>
          <a:xfrm>
            <a:off x="4608004" y="17364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/>
          </a:p>
          <a:p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Сферы деятельности: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социальное обслуживание граждан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здравоохранение, реабилитация инвалидов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</a:t>
            </a:r>
            <a:r>
              <a:rPr lang="ru-RU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физкультурно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 – оздоровительная деятельность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детские центры, кружки, секции, школы-студии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производство медицинских и протезно-ортопедических изделий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- ремесленничество    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ko-KR" altLang="en-US" sz="12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1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TextBox 58"/>
          <p:cNvSpPr txBox="1"/>
          <p:nvPr/>
        </p:nvSpPr>
        <p:spPr>
          <a:xfrm>
            <a:off x="611560" y="1757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МОСКОВСКИЙ ОБЛАСТНОЙ ФОНД РАЗВИТИЯ МИКРОФИНАНСИРОВАНИЯ СУБЪЕКТОВ МСП</a:t>
            </a:r>
          </a:p>
          <a:p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www.mofmicro.ru</a:t>
            </a:r>
          </a:p>
        </p:txBody>
      </p:sp>
      <p:pic>
        <p:nvPicPr>
          <p:cNvPr id="2097225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pic>
        <p:nvPicPr>
          <p:cNvPr id="2097226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1059582"/>
            <a:ext cx="1908720" cy="1145233"/>
          </a:xfrm>
          <a:prstGeom prst="rect">
            <a:avLst/>
          </a:prstGeom>
          <a:noFill/>
        </p:spPr>
      </p:pic>
      <p:sp>
        <p:nvSpPr>
          <p:cNvPr id="1048837" name="TextBox 16"/>
          <p:cNvSpPr txBox="1"/>
          <p:nvPr/>
        </p:nvSpPr>
        <p:spPr>
          <a:xfrm>
            <a:off x="5364088" y="147883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УСЛОВИЯ</a:t>
            </a:r>
          </a:p>
        </p:txBody>
      </p:sp>
      <p:pic>
        <p:nvPicPr>
          <p:cNvPr id="2097227" name="Picture 2" descr="C:\Users\DembitskiyMN\Desktop\123123123123123125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6895" y="1378997"/>
            <a:ext cx="482495" cy="482495"/>
          </a:xfrm>
          <a:prstGeom prst="rect">
            <a:avLst/>
          </a:prstGeom>
          <a:noFill/>
        </p:spPr>
      </p:pic>
      <p:sp>
        <p:nvSpPr>
          <p:cNvPr id="1048838" name="Прямоугольник 19"/>
          <p:cNvSpPr/>
          <p:nvPr/>
        </p:nvSpPr>
        <p:spPr>
          <a:xfrm>
            <a:off x="251520" y="752386"/>
            <a:ext cx="8554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Предоставление </a:t>
            </a:r>
            <a:r>
              <a:rPr lang="ru-RU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микрозаймов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 малым и средним предприятиям Московской области</a:t>
            </a:r>
          </a:p>
        </p:txBody>
      </p:sp>
      <p:sp>
        <p:nvSpPr>
          <p:cNvPr id="1048839" name="TextBox 20"/>
          <p:cNvSpPr txBox="1"/>
          <p:nvPr/>
        </p:nvSpPr>
        <p:spPr>
          <a:xfrm>
            <a:off x="1321806" y="1312605"/>
            <a:ext cx="209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ЗАЙМЫ</a:t>
            </a:r>
          </a:p>
        </p:txBody>
      </p:sp>
      <p:sp>
        <p:nvSpPr>
          <p:cNvPr id="1048840" name="Прямоугольник 21"/>
          <p:cNvSpPr/>
          <p:nvPr/>
        </p:nvSpPr>
        <p:spPr>
          <a:xfrm>
            <a:off x="590377" y="1919454"/>
            <a:ext cx="3313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до</a:t>
            </a: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 5 млн рублей</a:t>
            </a:r>
          </a:p>
          <a:p>
            <a:pPr algn="ctr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до </a:t>
            </a: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3-х лет</a:t>
            </a:r>
          </a:p>
        </p:txBody>
      </p:sp>
      <p:sp>
        <p:nvSpPr>
          <p:cNvPr id="1048841" name="Прямоугольник 22"/>
          <p:cNvSpPr/>
          <p:nvPr/>
        </p:nvSpPr>
        <p:spPr>
          <a:xfrm>
            <a:off x="714012" y="2800548"/>
            <a:ext cx="331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Century Gothic" panose="020B0502020202020204" pitchFamily="34" charset="0"/>
                <a:ea typeface="Arial" charset="0"/>
              </a:rPr>
              <a:t>- на развитие бизнеса</a:t>
            </a:r>
          </a:p>
          <a:p>
            <a:r>
              <a:rPr lang="ru-RU" sz="1800" dirty="0">
                <a:latin typeface="Century Gothic" panose="020B0502020202020204" pitchFamily="34" charset="0"/>
                <a:ea typeface="Arial" charset="0"/>
              </a:rPr>
              <a:t>- начинающему бизнесу</a:t>
            </a:r>
          </a:p>
          <a:p>
            <a:r>
              <a:rPr lang="ru-RU" sz="1800" dirty="0">
                <a:latin typeface="Century Gothic" panose="020B0502020202020204" pitchFamily="34" charset="0"/>
                <a:ea typeface="Arial" charset="0"/>
              </a:rPr>
              <a:t>- оборотные средства</a:t>
            </a:r>
          </a:p>
        </p:txBody>
      </p:sp>
      <p:sp>
        <p:nvSpPr>
          <p:cNvPr id="1048842" name="TextBox 23"/>
          <p:cNvSpPr txBox="1"/>
          <p:nvPr/>
        </p:nvSpPr>
        <p:spPr bwMode="auto">
          <a:xfrm>
            <a:off x="4283968" y="2005942"/>
            <a:ext cx="4860032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Ставка – от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4,25 % 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годовых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Без дополнительных комиссий</a:t>
            </a:r>
          </a:p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Гибкий график погашения (отсрочка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Широкий спектр обеспечения (залог)</a:t>
            </a:r>
          </a:p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Возможна поэтапная выдача займа</a:t>
            </a:r>
          </a:p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Возможно получение более одного займа</a:t>
            </a:r>
          </a:p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Возможно рефинансирование действующих «дорогих» кредитов</a:t>
            </a:r>
          </a:p>
          <a:p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Срок рассмотрения 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10 дней</a:t>
            </a:r>
          </a:p>
        </p:txBody>
      </p:sp>
      <p:pic>
        <p:nvPicPr>
          <p:cNvPr id="2097228" name="Picture 4" descr="C:\Users\DembitskiyMN\Desktop\znak-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3930" y="2427734"/>
            <a:ext cx="288765" cy="288765"/>
          </a:xfrm>
          <a:prstGeom prst="rect">
            <a:avLst/>
          </a:prstGeom>
          <a:noFill/>
        </p:spPr>
      </p:pic>
      <p:sp>
        <p:nvSpPr>
          <p:cNvPr id="14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75195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TextBox 58"/>
          <p:cNvSpPr txBox="1"/>
          <p:nvPr/>
        </p:nvSpPr>
        <p:spPr>
          <a:xfrm>
            <a:off x="611560" y="17574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МОСКОВСКИЙ ОБЛАСТНОЙ ГАРАНТИЙНЫЙ ФОНД</a:t>
            </a:r>
            <a:endParaRPr lang="en-US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www.mosreg-garant.ru</a:t>
            </a:r>
          </a:p>
        </p:txBody>
      </p:sp>
      <p:pic>
        <p:nvPicPr>
          <p:cNvPr id="209722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pic>
        <p:nvPicPr>
          <p:cNvPr id="2097230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4253" y="1203599"/>
            <a:ext cx="1908720" cy="1145233"/>
          </a:xfrm>
          <a:prstGeom prst="rect">
            <a:avLst/>
          </a:prstGeom>
          <a:noFill/>
        </p:spPr>
      </p:pic>
      <p:pic>
        <p:nvPicPr>
          <p:cNvPr id="2097231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01437" y="1203598"/>
            <a:ext cx="1908720" cy="1145233"/>
          </a:xfrm>
          <a:prstGeom prst="rect">
            <a:avLst/>
          </a:prstGeom>
          <a:noFill/>
        </p:spPr>
      </p:pic>
      <p:sp>
        <p:nvSpPr>
          <p:cNvPr id="1048847" name="TextBox 16"/>
          <p:cNvSpPr txBox="1"/>
          <p:nvPr/>
        </p:nvSpPr>
        <p:spPr>
          <a:xfrm>
            <a:off x="1960070" y="160693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УСЛОВИЯ</a:t>
            </a:r>
          </a:p>
        </p:txBody>
      </p:sp>
      <p:sp>
        <p:nvSpPr>
          <p:cNvPr id="1048848" name="TextBox 18"/>
          <p:cNvSpPr txBox="1"/>
          <p:nvPr/>
        </p:nvSpPr>
        <p:spPr>
          <a:xfrm>
            <a:off x="5810357" y="162285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ТРЕБОВАНИЯ </a:t>
            </a:r>
          </a:p>
        </p:txBody>
      </p:sp>
      <p:pic>
        <p:nvPicPr>
          <p:cNvPr id="2097232" name="Picture 4" descr="C:\Users\DembitskiyMN\Desktop\znak-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2085" y="1610114"/>
            <a:ext cx="365214" cy="365214"/>
          </a:xfrm>
          <a:prstGeom prst="rect">
            <a:avLst/>
          </a:prstGeom>
          <a:noFill/>
        </p:spPr>
      </p:pic>
      <p:pic>
        <p:nvPicPr>
          <p:cNvPr id="2097233" name="Picture 2" descr="C:\Users\DembitskiyMN\Desktop\1231231231231231255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3164" y="1523014"/>
            <a:ext cx="482495" cy="482495"/>
          </a:xfrm>
          <a:prstGeom prst="rect">
            <a:avLst/>
          </a:prstGeom>
          <a:noFill/>
        </p:spPr>
      </p:pic>
      <p:sp>
        <p:nvSpPr>
          <p:cNvPr id="1048849" name="Прямоугольник 21"/>
          <p:cNvSpPr/>
          <p:nvPr/>
        </p:nvSpPr>
        <p:spPr>
          <a:xfrm>
            <a:off x="385625" y="660566"/>
            <a:ext cx="8554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Предоставление  поручительств по обязательствам субъектов МСП и </a:t>
            </a:r>
            <a:r>
              <a:rPr lang="ru-RU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самозанятым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 гражданам по кредитным договорам/договорам займа/ договорам банковской гарантии/договорам лизинга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 </a:t>
            </a:r>
            <a:endParaRPr lang="ru-RU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8850" name="TextBox 22"/>
          <p:cNvSpPr txBox="1"/>
          <p:nvPr/>
        </p:nvSpPr>
        <p:spPr bwMode="auto">
          <a:xfrm>
            <a:off x="251520" y="2143457"/>
            <a:ext cx="41906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кредитным договорам/договорам займа: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50%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от суммы кредита;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на срок 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 лет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(торговля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24 мес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.);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 млн руб.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- вознаграждение Фонда до 0,75% -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1%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годовых от суммы    поручительства</a:t>
            </a: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банковским гарантиям (44 и 223-ФЗ)</a:t>
            </a:r>
            <a:r>
              <a:rPr lang="en-US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50%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от суммы гарантии;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на срок 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лет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 млн руб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.;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- вознаграждение Фонда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1%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годовых</a:t>
            </a: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договорам лизинга</a:t>
            </a:r>
            <a:r>
              <a:rPr lang="en-US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50%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от суммы лизинга;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на срок 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лет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 млн руб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.;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- вознаграждение Фонда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0,75%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годовых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51" name="TextBox 23"/>
          <p:cNvSpPr txBox="1"/>
          <p:nvPr/>
        </p:nvSpPr>
        <p:spPr bwMode="auto">
          <a:xfrm>
            <a:off x="4679504" y="2305473"/>
            <a:ext cx="421297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Субъект МСП Московской области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старше 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мес.;</a:t>
            </a:r>
            <a:endParaRPr lang="ru-RU" sz="12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- Без долгов по налогам и сборам (допускается </a:t>
            </a:r>
            <a:b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50 000 руб.); 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- С собственным залоговым обеспечением в объеме не менее 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50%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(не менее 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30%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 согарантии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 АО «Корпорация МСП» по кредитным договорам)</a:t>
            </a:r>
          </a:p>
          <a:p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Поручительства не предоставляются субъектам МСП, занимающимся: 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- Игорным бизнесом, ломбардам;</a:t>
            </a:r>
          </a:p>
        </p:txBody>
      </p:sp>
      <p:sp>
        <p:nvSpPr>
          <p:cNvPr id="14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60969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949845"/>
            <a:ext cx="1908720" cy="1145233"/>
          </a:xfrm>
          <a:prstGeom prst="rect">
            <a:avLst/>
          </a:prstGeom>
          <a:noFill/>
        </p:spPr>
      </p:pic>
      <p:pic>
        <p:nvPicPr>
          <p:cNvPr id="2097160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59224" y="949844"/>
            <a:ext cx="1908720" cy="1145233"/>
          </a:xfrm>
          <a:prstGeom prst="rect">
            <a:avLst/>
          </a:prstGeom>
          <a:noFill/>
        </p:spPr>
      </p:pic>
      <p:sp>
        <p:nvSpPr>
          <p:cNvPr id="1048590" name="TextBox 58"/>
          <p:cNvSpPr txBox="1"/>
          <p:nvPr/>
        </p:nvSpPr>
        <p:spPr>
          <a:xfrm>
            <a:off x="611560" y="175741"/>
            <a:ext cx="7344816" cy="63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СТАТЬЯ 26.15</a:t>
            </a:r>
          </a:p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ЗАКОН МОСКОВСКОЙ ОБЛАСТИ № 151/2004-ОЗ от 24.11.2004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новый проект/модернизация – через заключение соглашения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2097161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591" name="TextBox 71"/>
          <p:cNvSpPr txBox="1"/>
          <p:nvPr/>
        </p:nvSpPr>
        <p:spPr>
          <a:xfrm>
            <a:off x="70260" y="239500"/>
            <a:ext cx="590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1.1</a:t>
            </a:r>
          </a:p>
        </p:txBody>
      </p:sp>
      <p:sp>
        <p:nvSpPr>
          <p:cNvPr id="1048592" name="TextBox 16"/>
          <p:cNvSpPr txBox="1"/>
          <p:nvPr/>
        </p:nvSpPr>
        <p:spPr bwMode="auto">
          <a:xfrm>
            <a:off x="525331" y="2067694"/>
            <a:ext cx="4190685" cy="150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Регистрация или постановка на учет в налоговых органах на территории МО</a:t>
            </a:r>
          </a:p>
          <a:p>
            <a:pPr>
              <a:buFont typeface="Wingdings" pitchFamily="2" charset="2"/>
              <a:buChar char="Ø"/>
            </a:pPr>
            <a:endParaRPr lang="ru-RU" sz="1200" dirty="0">
              <a:solidFill>
                <a:schemeClr val="bg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инвестиционного проекта </a:t>
            </a:r>
            <a:b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территории МО</a:t>
            </a:r>
          </a:p>
          <a:p>
            <a:pPr>
              <a:buFont typeface="Wingdings" pitchFamily="2" charset="2"/>
              <a:buChar char="Ø"/>
            </a:pPr>
            <a:endParaRPr lang="ru-RU" sz="1200" dirty="0">
              <a:solidFill>
                <a:schemeClr val="bg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Заключение соглашения с Правительством МО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ko-KR" altLang="en-US" sz="11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48593" name="TextBox 17"/>
          <p:cNvSpPr txBox="1"/>
          <p:nvPr/>
        </p:nvSpPr>
        <p:spPr>
          <a:xfrm>
            <a:off x="2017857" y="13531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УСЛОВИЯ</a:t>
            </a:r>
          </a:p>
        </p:txBody>
      </p:sp>
      <p:sp>
        <p:nvSpPr>
          <p:cNvPr id="1048594" name="TextBox 18"/>
          <p:cNvSpPr txBox="1"/>
          <p:nvPr/>
        </p:nvSpPr>
        <p:spPr>
          <a:xfrm>
            <a:off x="5868144" y="136910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ЛЬГОТЫ </a:t>
            </a:r>
          </a:p>
        </p:txBody>
      </p:sp>
      <p:pic>
        <p:nvPicPr>
          <p:cNvPr id="2097162" name="Picture 2" descr="C:\Users\DembitskiyMN\Desktop\123123123123123125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1281213"/>
            <a:ext cx="482495" cy="482495"/>
          </a:xfrm>
          <a:prstGeom prst="rect">
            <a:avLst/>
          </a:prstGeom>
          <a:noFill/>
        </p:spPr>
      </p:pic>
      <p:pic>
        <p:nvPicPr>
          <p:cNvPr id="2097163" name="Picture 4" descr="C:\Users\DembitskiyMN\Desktop\znak-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872" y="1356360"/>
            <a:ext cx="365214" cy="365214"/>
          </a:xfrm>
          <a:prstGeom prst="rect">
            <a:avLst/>
          </a:prstGeom>
          <a:noFill/>
        </p:spPr>
      </p:pic>
      <p:sp>
        <p:nvSpPr>
          <p:cNvPr id="1048595" name="TextBox 21"/>
          <p:cNvSpPr txBox="1"/>
          <p:nvPr/>
        </p:nvSpPr>
        <p:spPr bwMode="auto">
          <a:xfrm>
            <a:off x="4967536" y="2042721"/>
            <a:ext cx="39249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Размер льгот зависит от отрасли, организации</a:t>
            </a:r>
          </a:p>
          <a:p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объема инвестиций в проект</a:t>
            </a:r>
          </a:p>
          <a:p>
            <a:pPr>
              <a:buFont typeface="Wingdings" pitchFamily="2" charset="2"/>
              <a:buChar char="Ø"/>
            </a:pPr>
            <a:endParaRPr lang="ru-RU" sz="1200" dirty="0">
              <a:solidFill>
                <a:schemeClr val="bg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Инвестиции в проект</a:t>
            </a:r>
          </a:p>
          <a:p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 млн руб</a:t>
            </a:r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Налог на прибыль</a:t>
            </a:r>
          </a:p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15,5% </a:t>
            </a:r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срок от 3 до 7 лет*</a:t>
            </a:r>
          </a:p>
          <a:p>
            <a:endParaRPr lang="ru-RU" sz="1200" dirty="0">
              <a:solidFill>
                <a:schemeClr val="bg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Налог на имущество</a:t>
            </a:r>
          </a:p>
          <a:p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0%</a:t>
            </a:r>
            <a:r>
              <a:rPr lang="ru-RU" sz="12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1,5%</a:t>
            </a:r>
            <a:endParaRPr lang="ru-RU" sz="1200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6" name="Прямоугольник 1"/>
          <p:cNvSpPr/>
          <p:nvPr/>
        </p:nvSpPr>
        <p:spPr>
          <a:xfrm>
            <a:off x="323528" y="4731990"/>
            <a:ext cx="8496944" cy="5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* </a:t>
            </a:r>
            <a:r>
              <a:rPr lang="ru-RU" sz="1000" dirty="0">
                <a:latin typeface="Century Gothic" panose="020B0502020202020204" pitchFamily="34" charset="0"/>
              </a:rPr>
              <a:t>В соответствии с Федеральным законом от 03.08.2018 № 302-ФЗ действие льгот по налогу на прибыль заканчивается 01.01.2023</a:t>
            </a:r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**  </a:t>
            </a:r>
            <a:r>
              <a:rPr lang="ru-RU" sz="1000" dirty="0">
                <a:latin typeface="Century Gothic" panose="020B0502020202020204" pitchFamily="34" charset="0"/>
              </a:rPr>
              <a:t>Льготная ставка по налогу на имущество применяется в отношении имущества, созданного в рамках проекта</a:t>
            </a:r>
          </a:p>
          <a:p>
            <a:endParaRPr lang="ru-RU" sz="1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TextBox 58"/>
          <p:cNvSpPr txBox="1"/>
          <p:nvPr/>
        </p:nvSpPr>
        <p:spPr>
          <a:xfrm>
            <a:off x="611560" y="1757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АО «КОРПОРАЦИЯ МСП» </a:t>
            </a:r>
          </a:p>
          <a:p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www.corpmsp.ru</a:t>
            </a:r>
          </a:p>
        </p:txBody>
      </p:sp>
      <p:pic>
        <p:nvPicPr>
          <p:cNvPr id="2097234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856" name="Прямоугольник 6"/>
          <p:cNvSpPr/>
          <p:nvPr/>
        </p:nvSpPr>
        <p:spPr>
          <a:xfrm>
            <a:off x="353972" y="987574"/>
            <a:ext cx="596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Гарантийная поддержка -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 предоставление гарантий субъектам МСП в целях обеспечения кредитов </a:t>
            </a:r>
          </a:p>
        </p:txBody>
      </p:sp>
      <p:pic>
        <p:nvPicPr>
          <p:cNvPr id="2097235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30" y="1639092"/>
            <a:ext cx="1908720" cy="1145233"/>
          </a:xfrm>
          <a:prstGeom prst="rect">
            <a:avLst/>
          </a:prstGeom>
          <a:noFill/>
        </p:spPr>
      </p:pic>
      <p:sp>
        <p:nvSpPr>
          <p:cNvPr id="1048858" name="TextBox 13"/>
          <p:cNvSpPr txBox="1"/>
          <p:nvPr/>
        </p:nvSpPr>
        <p:spPr bwMode="auto">
          <a:xfrm>
            <a:off x="1030298" y="1956556"/>
            <a:ext cx="4294334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гарантии: </a:t>
            </a:r>
            <a:r>
              <a:rPr lang="ru-RU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до 15 лет</a:t>
            </a:r>
          </a:p>
          <a:p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Сумма гарантии:</a:t>
            </a:r>
            <a:endParaRPr lang="ru-RU" altLang="ko-K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altLang="ko-KR" sz="1200" b="1" dirty="0">
                <a:latin typeface="Century Gothic" panose="020B0502020202020204" pitchFamily="34" charset="0"/>
                <a:cs typeface="Arial" pitchFamily="34" charset="0"/>
              </a:rPr>
              <a:t>50% </a:t>
            </a:r>
            <a:r>
              <a:rPr lang="ru-RU" altLang="ko-KR" sz="1200" dirty="0">
                <a:latin typeface="Century Gothic" panose="020B0502020202020204" pitchFamily="34" charset="0"/>
                <a:cs typeface="Arial" pitchFamily="34" charset="0"/>
              </a:rPr>
              <a:t>от суммы кредита;</a:t>
            </a:r>
          </a:p>
          <a:p>
            <a:pPr marL="171450" indent="-171450">
              <a:buFontTx/>
              <a:buChar char="-"/>
            </a:pPr>
            <a:r>
              <a:rPr lang="ru-RU" altLang="ko-KR" sz="1200" b="1" dirty="0">
                <a:latin typeface="Century Gothic" panose="020B0502020202020204" pitchFamily="34" charset="0"/>
                <a:cs typeface="Arial" pitchFamily="34" charset="0"/>
              </a:rPr>
              <a:t>70-75% </a:t>
            </a: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от суммы кредита в рамках ряда специальных продуктов и продуктов «Согарантии»;</a:t>
            </a:r>
          </a:p>
          <a:p>
            <a:pPr marL="171450" indent="-171450">
              <a:buFontTx/>
              <a:buChar char="-"/>
            </a:pPr>
            <a:r>
              <a:rPr lang="ru-RU" altLang="ko-KR" sz="1200" b="1" dirty="0">
                <a:latin typeface="Century Gothic" panose="020B0502020202020204" pitchFamily="34" charset="0"/>
                <a:cs typeface="Arial" pitchFamily="34" charset="0"/>
              </a:rPr>
              <a:t>до 85% </a:t>
            </a: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в рамках согарантии для возобновления деятельности;</a:t>
            </a:r>
          </a:p>
          <a:p>
            <a:pPr marL="171450" indent="-171450">
              <a:buFontTx/>
              <a:buChar char="-"/>
            </a:pPr>
            <a:r>
              <a:rPr lang="ru-RU" altLang="ko-KR" sz="1200" b="1" dirty="0">
                <a:latin typeface="Century Gothic" panose="020B0502020202020204" pitchFamily="34" charset="0"/>
                <a:cs typeface="Arial" pitchFamily="34" charset="0"/>
              </a:rPr>
              <a:t>до 100% </a:t>
            </a: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от суммы кредита для стартапов, в рамках согарантии для поддержки и сохранения занятости.</a:t>
            </a:r>
          </a:p>
          <a:p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</a:t>
            </a:r>
            <a:b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&lt;</a:t>
            </a: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 100 млн рублей – не требуется,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&gt;</a:t>
            </a: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 100 млн рублей – </a:t>
            </a:r>
            <a:r>
              <a:rPr lang="ru-RU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последзалог</a:t>
            </a: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ru-RU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созалог</a:t>
            </a: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/поручительство</a:t>
            </a:r>
            <a:endParaRPr lang="ru-RU" altLang="ko-KR" sz="11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097236" name="Picture 2" descr="C:\Users\DembitskiyMN\Desktop\123123123123123125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447" y="1956556"/>
            <a:ext cx="482495" cy="48249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958"/>
            <a:ext cx="2654130" cy="93610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 bwMode="auto">
          <a:xfrm>
            <a:off x="5580112" y="2108956"/>
            <a:ext cx="338437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Вознаграждение за гарантию:</a:t>
            </a:r>
            <a:endParaRPr lang="ru-RU" altLang="ko-K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0,75% годовых;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0,5% годовых (при сумме гарантии </a:t>
            </a:r>
            <a:b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                                </a:t>
            </a:r>
            <a:r>
              <a:rPr lang="en-US" altLang="ko-KR" sz="1100" dirty="0">
                <a:latin typeface="Century Gothic" panose="020B0502020202020204" pitchFamily="34" charset="0"/>
                <a:cs typeface="Arial" pitchFamily="34" charset="0"/>
              </a:rPr>
              <a:t>&gt;</a:t>
            </a: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500 млн рублей)</a:t>
            </a:r>
          </a:p>
          <a:p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Для отдельных гарантийных продуктов: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0,4% годовых – для застройщиков, применяющих счета </a:t>
            </a:r>
            <a:r>
              <a:rPr lang="ru-RU" altLang="ko-KR" sz="1100" dirty="0" err="1">
                <a:latin typeface="Century Gothic" panose="020B0502020202020204" pitchFamily="34" charset="0"/>
                <a:cs typeface="Arial" pitchFamily="34" charset="0"/>
              </a:rPr>
              <a:t>эскроу</a:t>
            </a: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0,1% годовых для субъектов МСП на возобновление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0% годовых для субъектов МСП на неотложные нужды для поддержки и сохранения занятости.</a:t>
            </a:r>
          </a:p>
        </p:txBody>
      </p:sp>
      <p:sp>
        <p:nvSpPr>
          <p:cNvPr id="11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3.6</a:t>
            </a:r>
          </a:p>
        </p:txBody>
      </p:sp>
    </p:spTree>
    <p:extLst>
      <p:ext uri="{BB962C8B-B14F-4D97-AF65-F5344CB8AC3E}">
        <p14:creationId xmlns:p14="http://schemas.microsoft.com/office/powerpoint/2010/main" val="97507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TextBox 58"/>
          <p:cNvSpPr txBox="1"/>
          <p:nvPr/>
        </p:nvSpPr>
        <p:spPr>
          <a:xfrm>
            <a:off x="611560" y="1757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АО «КОРПОРАЦИЯ МСП» </a:t>
            </a:r>
          </a:p>
          <a:p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www.corpmsp.ru</a:t>
            </a:r>
          </a:p>
        </p:txBody>
      </p:sp>
      <p:pic>
        <p:nvPicPr>
          <p:cNvPr id="2097238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864" name="Заголовок 1"/>
          <p:cNvSpPr txBox="1"/>
          <p:nvPr/>
        </p:nvSpPr>
        <p:spPr>
          <a:xfrm>
            <a:off x="901947" y="782592"/>
            <a:ext cx="6958630" cy="4158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+mj-ea"/>
              </a:rPr>
              <a:t>«Программа стимулирования кредитования субъектов МСП»</a:t>
            </a:r>
          </a:p>
        </p:txBody>
      </p:sp>
      <p:sp>
        <p:nvSpPr>
          <p:cNvPr id="1048872" name="L-Shape 10"/>
          <p:cNvSpPr/>
          <p:nvPr/>
        </p:nvSpPr>
        <p:spPr>
          <a:xfrm rot="13701821">
            <a:off x="728937" y="858955"/>
            <a:ext cx="263175" cy="263175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99" tIns="27199" rIns="54399" bIns="27199" rtlCol="0" anchor="ctr"/>
          <a:lstStyle/>
          <a:p>
            <a:pPr algn="ctr" defTabSz="544030"/>
            <a:endParaRPr lang="en-US" sz="833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162" name="Group 1462"/>
          <p:cNvGrpSpPr/>
          <p:nvPr/>
        </p:nvGrpSpPr>
        <p:grpSpPr>
          <a:xfrm>
            <a:off x="856479" y="1774295"/>
            <a:ext cx="343076" cy="452171"/>
            <a:chOff x="2489201" y="17492663"/>
            <a:chExt cx="379413" cy="500063"/>
          </a:xfrm>
          <a:solidFill>
            <a:schemeClr val="bg2"/>
          </a:solidFill>
        </p:grpSpPr>
        <p:sp>
          <p:nvSpPr>
            <p:cNvPr id="1048873" name="Freeform 584"/>
            <p:cNvSpPr/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4" name="Freeform 585"/>
            <p:cNvSpPr/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5" name="Freeform 586"/>
            <p:cNvSpPr/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6" name="Freeform 587"/>
            <p:cNvSpPr/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7" name="Freeform 588"/>
            <p:cNvSpPr/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</p:grpSp>
      <p:cxnSp>
        <p:nvCxnSpPr>
          <p:cNvPr id="3145728" name="Прямая соединительная линия 32"/>
          <p:cNvCxnSpPr>
            <a:cxnSpLocks/>
          </p:cNvCxnSpPr>
          <p:nvPr/>
        </p:nvCxnSpPr>
        <p:spPr>
          <a:xfrm>
            <a:off x="674752" y="1347614"/>
            <a:ext cx="7123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"/>
          <p:cNvSpPr txBox="1"/>
          <p:nvPr/>
        </p:nvSpPr>
        <p:spPr bwMode="auto">
          <a:xfrm>
            <a:off x="1351284" y="1772306"/>
            <a:ext cx="5446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3 млн рублей до 1 млрд рублей по ставке 8,5% годовых</a:t>
            </a: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(до 0,5 млн рублей для ИП и самозанятых)</a:t>
            </a:r>
            <a:endParaRPr lang="ru-RU" sz="1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финансирования</a:t>
            </a:r>
            <a:endParaRPr lang="ru-RU" altLang="ko-KR" sz="12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До 3 лет</a:t>
            </a:r>
          </a:p>
          <a:p>
            <a:endParaRPr lang="ru-RU" altLang="ko-KR" sz="11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Ограничения по сумме кредита</a:t>
            </a:r>
            <a:b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не более 4 млрд рублей на 1 заемщика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altLang="ko-KR" sz="11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3.7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31790"/>
            <a:ext cx="265413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5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TextBox 58"/>
          <p:cNvSpPr txBox="1"/>
          <p:nvPr/>
        </p:nvSpPr>
        <p:spPr>
          <a:xfrm>
            <a:off x="611560" y="1757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АО «КОРПОРАЦИЯ МСП» </a:t>
            </a:r>
          </a:p>
          <a:p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www.corpmsp.ru</a:t>
            </a:r>
          </a:p>
        </p:txBody>
      </p:sp>
      <p:pic>
        <p:nvPicPr>
          <p:cNvPr id="2097238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864" name="Заголовок 1"/>
          <p:cNvSpPr txBox="1"/>
          <p:nvPr/>
        </p:nvSpPr>
        <p:spPr>
          <a:xfrm>
            <a:off x="901947" y="782592"/>
            <a:ext cx="6958630" cy="4158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+mj-ea"/>
              </a:rPr>
              <a:t>«Программа субсидирования кредитования субъектов МСП»</a:t>
            </a:r>
          </a:p>
        </p:txBody>
      </p:sp>
      <p:sp>
        <p:nvSpPr>
          <p:cNvPr id="1048872" name="L-Shape 10"/>
          <p:cNvSpPr/>
          <p:nvPr/>
        </p:nvSpPr>
        <p:spPr>
          <a:xfrm rot="13701821">
            <a:off x="728937" y="858955"/>
            <a:ext cx="263175" cy="263175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99" tIns="27199" rIns="54399" bIns="27199" rtlCol="0" anchor="ctr"/>
          <a:lstStyle/>
          <a:p>
            <a:pPr algn="ctr" defTabSz="544030"/>
            <a:endParaRPr lang="en-US" sz="833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162" name="Group 1462"/>
          <p:cNvGrpSpPr/>
          <p:nvPr/>
        </p:nvGrpSpPr>
        <p:grpSpPr>
          <a:xfrm>
            <a:off x="703221" y="1667872"/>
            <a:ext cx="343076" cy="452171"/>
            <a:chOff x="2489201" y="17492663"/>
            <a:chExt cx="379413" cy="500063"/>
          </a:xfrm>
          <a:solidFill>
            <a:schemeClr val="bg2"/>
          </a:solidFill>
        </p:grpSpPr>
        <p:sp>
          <p:nvSpPr>
            <p:cNvPr id="1048873" name="Freeform 584"/>
            <p:cNvSpPr/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4" name="Freeform 585"/>
            <p:cNvSpPr/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5" name="Freeform 586"/>
            <p:cNvSpPr/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6" name="Freeform 587"/>
            <p:cNvSpPr/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48877" name="Freeform 588"/>
            <p:cNvSpPr/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3295" tIns="26647" rIns="53295" bIns="26647" numCol="1" anchor="t" anchorCtr="0" compatLnSpc="1">
              <a:prstTxWarp prst="textNoShape">
                <a:avLst/>
              </a:prstTxWarp>
            </a:bodyPr>
            <a:lstStyle/>
            <a:p>
              <a:pPr defTabSz="607352"/>
              <a:endParaRPr lang="en-US" sz="119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</p:grpSp>
      <p:cxnSp>
        <p:nvCxnSpPr>
          <p:cNvPr id="3145728" name="Прямая соединительная линия 32"/>
          <p:cNvCxnSpPr>
            <a:cxnSpLocks/>
          </p:cNvCxnSpPr>
          <p:nvPr/>
        </p:nvCxnSpPr>
        <p:spPr>
          <a:xfrm>
            <a:off x="736877" y="1377117"/>
            <a:ext cx="7123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"/>
          <p:cNvSpPr txBox="1"/>
          <p:nvPr/>
        </p:nvSpPr>
        <p:spPr bwMode="auto">
          <a:xfrm>
            <a:off x="1289590" y="1667872"/>
            <a:ext cx="5446462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0,5 млн рублей до 2 млрд рублей по ставке 8,5% годовых</a:t>
            </a:r>
          </a:p>
          <a:p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финансирования</a:t>
            </a:r>
            <a:endParaRPr lang="ru-RU" altLang="ko-K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Инвестиционные цели – до 10 лет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Оборотные цели – до 3 лет</a:t>
            </a:r>
          </a:p>
          <a:p>
            <a:endParaRPr lang="ru-RU" altLang="ko-KR" sz="11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altLang="ko-KR" sz="11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Сумма финансирования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200" dirty="0">
                <a:latin typeface="Century Gothic" panose="020B0502020202020204" pitchFamily="34" charset="0"/>
                <a:cs typeface="Arial" pitchFamily="34" charset="0"/>
              </a:rPr>
              <a:t>Инвестиционные цели – от 0,5 млн до 2 млрд рублей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200" dirty="0">
                <a:latin typeface="Century Gothic" panose="020B0502020202020204" pitchFamily="34" charset="0"/>
                <a:cs typeface="Arial" pitchFamily="34" charset="0"/>
              </a:rPr>
              <a:t>Оборотные цели – от 0,5 млн до 500 млн рублей</a:t>
            </a:r>
          </a:p>
          <a:p>
            <a:endParaRPr lang="ru-RU" altLang="ko-KR" sz="1200" dirty="0">
              <a:latin typeface="Century Gothic" panose="020B0502020202020204" pitchFamily="34" charset="0"/>
              <a:cs typeface="Arial" pitchFamily="34" charset="0"/>
            </a:endParaRPr>
          </a:p>
          <a:p>
            <a:endParaRPr lang="ru-RU" altLang="ko-KR" sz="11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Специальные условия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10 млн рублей на срок до 5 лет под 9,95% годовых для ИП и самозанятых по кредитам на развитие предпринимательской деятельности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altLang="ko-KR" sz="11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3.8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16790"/>
            <a:ext cx="265413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6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pic>
        <p:nvPicPr>
          <p:cNvPr id="2097240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5574" y="806380"/>
            <a:ext cx="1908720" cy="1145233"/>
          </a:xfrm>
          <a:prstGeom prst="rect">
            <a:avLst/>
          </a:prstGeom>
          <a:noFill/>
        </p:spPr>
      </p:pic>
      <p:sp>
        <p:nvSpPr>
          <p:cNvPr id="1048882" name="TextBox 36"/>
          <p:cNvSpPr txBox="1"/>
          <p:nvPr/>
        </p:nvSpPr>
        <p:spPr>
          <a:xfrm>
            <a:off x="5472100" y="122510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УСЛОВИЯ</a:t>
            </a:r>
          </a:p>
        </p:txBody>
      </p:sp>
      <p:pic>
        <p:nvPicPr>
          <p:cNvPr id="2097241" name="Picture 2" descr="C:\Users\DembitskiyMN\Desktop\123123123123123125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8929" y="1150230"/>
            <a:ext cx="482495" cy="482495"/>
          </a:xfrm>
          <a:prstGeom prst="rect">
            <a:avLst/>
          </a:prstGeom>
          <a:noFill/>
        </p:spPr>
      </p:pic>
      <p:sp>
        <p:nvSpPr>
          <p:cNvPr id="1048883" name="Прямоугольник 38"/>
          <p:cNvSpPr/>
          <p:nvPr/>
        </p:nvSpPr>
        <p:spPr>
          <a:xfrm>
            <a:off x="179512" y="144923"/>
            <a:ext cx="8878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Предоставление малым и средним предприятиям Московской области льготного кредитования (Постановление Правительства РФ от 30.12.2018г. №1764)</a:t>
            </a:r>
          </a:p>
        </p:txBody>
      </p:sp>
      <p:sp>
        <p:nvSpPr>
          <p:cNvPr id="1048884" name="Прямоугольник 39"/>
          <p:cNvSpPr/>
          <p:nvPr/>
        </p:nvSpPr>
        <p:spPr>
          <a:xfrm>
            <a:off x="60607" y="806380"/>
            <a:ext cx="4248472" cy="76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Деятельность в одной или нескольких приоритетных отраслях экономики:</a:t>
            </a:r>
          </a:p>
        </p:txBody>
      </p:sp>
      <p:sp>
        <p:nvSpPr>
          <p:cNvPr id="1048885" name="TextBox 40"/>
          <p:cNvSpPr txBox="1"/>
          <p:nvPr/>
        </p:nvSpPr>
        <p:spPr bwMode="auto">
          <a:xfrm>
            <a:off x="4268158" y="1779662"/>
            <a:ext cx="48758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Ставка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выше 7,0 %</a:t>
            </a:r>
          </a:p>
          <a:p>
            <a:endParaRPr lang="ru-RU" sz="12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Сумма кредита –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500 тыс. руб. до 500 млн. руб.</a:t>
            </a:r>
          </a:p>
          <a:p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кредита –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3 лет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(на пополнение оборотных средств)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Сумма кредита –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500 тыс. руб. до 1 млрд. руб.</a:t>
            </a:r>
          </a:p>
          <a:p>
            <a:pPr indent="1341438"/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от 500 тыс. руб. до 2 млрд. руб.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(для отраслей: туризм, гостиничный бизнес, предприятия общепита (кроме ресторанов))</a:t>
            </a:r>
          </a:p>
          <a:p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кредита –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10 лет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(на инвестиционные цели )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Обеспечение: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Залог недвижимости, приобретаемой техники/оборудования, поручительство собственников, иное имущество заемщика, гарантийные инструменты господдержки МСП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14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9621"/>
              </p:ext>
            </p:extLst>
          </p:nvPr>
        </p:nvGraphicFramePr>
        <p:xfrm>
          <a:off x="66278" y="1423932"/>
          <a:ext cx="4222322" cy="2743199"/>
        </p:xfrm>
        <a:graphic>
          <a:graphicData uri="http://schemas.openxmlformats.org/drawingml/2006/table">
            <a:tbl>
              <a:tblPr firstRow="1" firstCol="1" bandRow="1">
                <a:tableStyleId>{5AE28499-1008-4CD6-BAF8-A3FD045BFF2D}</a:tableStyleId>
              </a:tblPr>
              <a:tblGrid>
                <a:gridCol w="2022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0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19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сельское хозяйство;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обрабатывающее производство;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и распределение электроэнергии, газа и воды;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строительство;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деятельность в сфере туризма;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деятельность в области информации и связи; </a:t>
                      </a:r>
                    </a:p>
                  </a:txBody>
                  <a:tcPr marL="67349" marR="67349" marT="0" marB="0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здравоохранение;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образование;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водоснабжение;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деятельность гостиниц;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деятельность в области культуры;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наука и техника;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прочие услуги;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торговля (только при реализации инвестиционных проектов);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"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транспортировка и хранение.</a:t>
                      </a:r>
                    </a:p>
                  </a:txBody>
                  <a:tcPr marL="67349" marR="67349" marT="0" marB="0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145729" name="Прямая соединительная линия 42"/>
          <p:cNvCxnSpPr>
            <a:cxnSpLocks/>
          </p:cNvCxnSpPr>
          <p:nvPr/>
        </p:nvCxnSpPr>
        <p:spPr>
          <a:xfrm>
            <a:off x="4427984" y="4155926"/>
            <a:ext cx="417646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6" name="Прямоугольник 43"/>
          <p:cNvSpPr/>
          <p:nvPr/>
        </p:nvSpPr>
        <p:spPr>
          <a:xfrm>
            <a:off x="-43899" y="3939902"/>
            <a:ext cx="44574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Список уполномоченных банков:</a:t>
            </a:r>
          </a:p>
          <a:p>
            <a:pPr algn="ctr"/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en-US" sz="1100" b="1" dirty="0">
                <a:solidFill>
                  <a:srgbClr val="FF0000"/>
                </a:solidFill>
                <a:latin typeface="Century Gothic" panose="020B0502020202020204" pitchFamily="34" charset="0"/>
                <a:hlinkClick r:id="rId6"/>
              </a:rPr>
              <a:t>http://economy.gov.ru/minec/press/news/2019022501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3.9</a:t>
            </a:r>
          </a:p>
        </p:txBody>
      </p:sp>
    </p:spTree>
    <p:extLst>
      <p:ext uri="{BB962C8B-B14F-4D97-AF65-F5344CB8AC3E}">
        <p14:creationId xmlns:p14="http://schemas.microsoft.com/office/powerpoint/2010/main" val="3431560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TextBox 58"/>
          <p:cNvSpPr txBox="1"/>
          <p:nvPr/>
        </p:nvSpPr>
        <p:spPr>
          <a:xfrm>
            <a:off x="1708213" y="274002"/>
            <a:ext cx="602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Центры «Мой бизнес» в Подмосковье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2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3459"/>
            <a:ext cx="1250282" cy="750170"/>
          </a:xfrm>
          <a:prstGeom prst="rect">
            <a:avLst/>
          </a:prstGeom>
          <a:noFill/>
        </p:spPr>
      </p:pic>
      <p:sp>
        <p:nvSpPr>
          <p:cNvPr id="1048847" name="TextBox 16"/>
          <p:cNvSpPr txBox="1"/>
          <p:nvPr/>
        </p:nvSpPr>
        <p:spPr>
          <a:xfrm>
            <a:off x="1553778" y="1167612"/>
            <a:ext cx="2160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УСЛУГИ</a:t>
            </a:r>
          </a:p>
        </p:txBody>
      </p:sp>
      <p:sp>
        <p:nvSpPr>
          <p:cNvPr id="1048848" name="TextBox 18"/>
          <p:cNvSpPr txBox="1"/>
          <p:nvPr/>
        </p:nvSpPr>
        <p:spPr>
          <a:xfrm>
            <a:off x="4212444" y="1096960"/>
            <a:ext cx="4464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Преимущества </a:t>
            </a:r>
          </a:p>
          <a:p>
            <a:pPr algn="ctr"/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Центров «Мой бизнес»</a:t>
            </a:r>
          </a:p>
        </p:txBody>
      </p:sp>
      <p:sp>
        <p:nvSpPr>
          <p:cNvPr id="1048849" name="Прямоугольник 21"/>
          <p:cNvSpPr/>
          <p:nvPr/>
        </p:nvSpPr>
        <p:spPr>
          <a:xfrm>
            <a:off x="707296" y="724641"/>
            <a:ext cx="64041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Arial" charset="0"/>
              </a:rPr>
              <a:t>Открыто 57 центров по оказанию услуг предпринимателям</a:t>
            </a:r>
            <a:endParaRPr lang="ru-RU" sz="15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8851" name="TextBox 23"/>
          <p:cNvSpPr txBox="1"/>
          <p:nvPr/>
        </p:nvSpPr>
        <p:spPr bwMode="auto">
          <a:xfrm>
            <a:off x="5247861" y="1704742"/>
            <a:ext cx="3861352" cy="102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индивидуальный подход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принцип «одного окна»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услуги оказываются бесплатно</a:t>
            </a: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554234" y="1615213"/>
            <a:ext cx="3639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консультирование по всем вопросам бизнеса;</a:t>
            </a:r>
          </a:p>
          <a:p>
            <a:pPr indent="-2143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помощь в оформлении документов </a:t>
            </a:r>
          </a:p>
          <a:p>
            <a:pPr indent="-2143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содействие в подключении к инженерным сетям, подборе помещений и земельных участков для ведения бизнеса </a:t>
            </a:r>
          </a:p>
          <a:p>
            <a:pPr indent="-2143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Помощь в получении мер государственной поддержки, в том числе финансовой </a:t>
            </a:r>
          </a:p>
          <a:p>
            <a:pPr indent="-2143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помощь в получении услуг Центра поддержки предпринимательства</a:t>
            </a:r>
          </a:p>
          <a:p>
            <a:pPr indent="-2143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помощь в получении услуг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Регионального центра инжиниринга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8652" y="370945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50" i="1" dirty="0">
              <a:solidFill>
                <a:srgbClr val="481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мой бизне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601" y="210556"/>
            <a:ext cx="903295" cy="4709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8"/>
          <p:cNvSpPr txBox="1"/>
          <p:nvPr/>
        </p:nvSpPr>
        <p:spPr>
          <a:xfrm>
            <a:off x="4212444" y="2837256"/>
            <a:ext cx="44644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Контакты</a:t>
            </a:r>
          </a:p>
        </p:txBody>
      </p:sp>
      <p:sp>
        <p:nvSpPr>
          <p:cNvPr id="18" name="TextBox 23"/>
          <p:cNvSpPr txBox="1"/>
          <p:nvPr/>
        </p:nvSpPr>
        <p:spPr bwMode="auto">
          <a:xfrm>
            <a:off x="6516216" y="3446879"/>
            <a:ext cx="165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+7 (495) 109-07-07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 bwMode="auto">
          <a:xfrm>
            <a:off x="6535470" y="4450819"/>
            <a:ext cx="2669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  <a:hlinkClick r:id="rId7"/>
              </a:rPr>
              <a:t>mybusiness@mosreg.ru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  <a:hlinkClick r:id="rId8"/>
              </a:rPr>
              <a:t>0150@mosreg.ru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ÐÐ°ÑÑÐ¸Ð½ÐºÐ¸ Ð¿Ð¾ Ð·Ð°Ð¿ÑÐ¾ÑÑ Ð¸ÐºÐ¾Ð½ÐºÐ° Ð¾ÑÐ¾ÑÐ¼Ð»ÐµÐ½Ð¸Ðµ Ð´Ð¾ÐºÑÐ¼ÐµÐ½ÑÐ¾Ð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5" y="2142559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ÐÐ°ÑÑÐ¸Ð½ÐºÐ¸ Ð¿Ð¾ Ð·Ð°Ð¿ÑÐ¾ÑÑ Ð¸ÐºÐ¾Ð½ÐºÐ° Ð°Ð´ÑÐµÑ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86" y="3610197"/>
            <a:ext cx="45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ÐÐ°ÑÑÐ¸Ð½ÐºÐ¸ Ð¿Ð¾ Ð·Ð°Ð¿ÑÐ¾ÑÑ Ð¸ÐºÐ¾Ð½ÐºÐ° ÑÐµÐ»ÐµÑÐ¾Ð½Ð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76" y="3437965"/>
            <a:ext cx="199875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8"/>
          <p:cNvSpPr txBox="1"/>
          <p:nvPr/>
        </p:nvSpPr>
        <p:spPr>
          <a:xfrm>
            <a:off x="4753133" y="1654778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7" descr="C:\Users\DembitskiyMN\Desktop\knopka_na_glavnuyu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5203" y="2658613"/>
            <a:ext cx="426292" cy="378000"/>
          </a:xfrm>
          <a:prstGeom prst="rect">
            <a:avLst/>
          </a:prstGeom>
          <a:noFill/>
        </p:spPr>
      </p:pic>
      <p:pic>
        <p:nvPicPr>
          <p:cNvPr id="28" name="Picture 2" descr="C:\Users\DembitskiyMN\Desktop\regnum_picture_14538226742391_normal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838" y="3299127"/>
            <a:ext cx="378000" cy="378000"/>
          </a:xfrm>
          <a:prstGeom prst="rect">
            <a:avLst/>
          </a:prstGeom>
          <a:noFill/>
        </p:spPr>
      </p:pic>
      <p:pic>
        <p:nvPicPr>
          <p:cNvPr id="2" name="Picture 2" descr="ÐÐ°ÑÑÐ¸Ð½ÐºÐ¸ Ð¿Ð¾ Ð·Ð°Ð¿ÑÐ¾ÑÑ Ð¸ÐºÐ¾Ð½ÐºÐ¸ Ð¾Ð±ÑÑÐµÐ½Ð¸Ð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9" y="3827675"/>
            <a:ext cx="377999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Ð¸ÐºÐ¾Ð½ÐºÐ° Ð¼ÐµÑÐ°Ð½Ð¸Ð·Ð¼Ñ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9" y="4331235"/>
            <a:ext cx="377999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¸ÐºÐ¾Ð½ÐºÐ° ÐºÐ¾Ð½ÑÑÐ»ÑÑÐ¸ÑÐ¾Ð²Ð°Ð½Ð¸Ðµ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0" y="1647942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8"/>
          <p:cNvSpPr txBox="1"/>
          <p:nvPr/>
        </p:nvSpPr>
        <p:spPr>
          <a:xfrm>
            <a:off x="4753133" y="1944604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4753133" y="2273159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2" name="Picture 8" descr="ÐÐ°ÑÑÐ¸Ð½ÐºÐ¸ Ð¿Ð¾ Ð·Ð°Ð¿ÑÐ¾ÑÑ Ð¸ÐºÐ¾Ð½ÐºÐ°  ÑÐµÑÐ½Ð°Ñ ÑÑÑÐµÐ»ÐºÐ¸ Ñ Ð½Ð°ÐºÐ»Ð¾Ð½Ð¾Ð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51" y="4586248"/>
            <a:ext cx="238430" cy="2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71"/>
          <p:cNvSpPr txBox="1"/>
          <p:nvPr/>
        </p:nvSpPr>
        <p:spPr>
          <a:xfrm>
            <a:off x="23709" y="239502"/>
            <a:ext cx="64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3.10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C98C75-E8AB-43FC-96D5-266425337C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0546" y="3348907"/>
            <a:ext cx="982496" cy="982496"/>
          </a:xfrm>
          <a:prstGeom prst="rect">
            <a:avLst/>
          </a:prstGeom>
        </p:spPr>
      </p:pic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093C976D-FCF7-4457-BD4A-0A34A42F2F02}"/>
              </a:ext>
            </a:extLst>
          </p:cNvPr>
          <p:cNvSpPr txBox="1"/>
          <p:nvPr/>
        </p:nvSpPr>
        <p:spPr bwMode="auto">
          <a:xfrm>
            <a:off x="6516216" y="3777237"/>
            <a:ext cx="1655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0150</a:t>
            </a:r>
            <a:r>
              <a:rPr lang="ru-RU" sz="800" dirty="0">
                <a:latin typeface="Century Gothic" panose="020B0502020202020204" pitchFamily="34" charset="0"/>
                <a:cs typeface="Arial" panose="020B0604020202020204" pitchFamily="34" charset="0"/>
              </a:rPr>
              <a:t>  Горячая линия защиты и поддержки бизнеса в МО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458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TextBox 58"/>
          <p:cNvSpPr txBox="1"/>
          <p:nvPr/>
        </p:nvSpPr>
        <p:spPr>
          <a:xfrm>
            <a:off x="730828" y="773011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ЦЕНТР ПОДДЕРЖКИ ПРЕДПРИНИМАТЕЛЬСТВА</a:t>
            </a:r>
            <a:endParaRPr lang="en-US" sz="825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2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3460"/>
            <a:ext cx="1250282" cy="750170"/>
          </a:xfrm>
          <a:prstGeom prst="rect">
            <a:avLst/>
          </a:prstGeom>
          <a:noFill/>
        </p:spPr>
      </p:pic>
      <p:sp>
        <p:nvSpPr>
          <p:cNvPr id="1048847" name="TextBox 16"/>
          <p:cNvSpPr txBox="1"/>
          <p:nvPr/>
        </p:nvSpPr>
        <p:spPr>
          <a:xfrm>
            <a:off x="462169" y="1331679"/>
            <a:ext cx="32724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УСЛУГИ</a:t>
            </a: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627650" y="1936052"/>
            <a:ext cx="38673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консультирование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(по вопросам начала собственного дела, финансового планирования, маркетинга, применения трудового законодательства, лицензирования и патентования, правовым вопросам и др.)</a:t>
            </a:r>
          </a:p>
          <a:p>
            <a:pPr fontAlgn="base">
              <a:spcBef>
                <a:spcPct val="0"/>
              </a:spcBef>
            </a:pP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(семинары, круглые столы, конференции, форумы, тренинги)</a:t>
            </a:r>
          </a:p>
          <a:p>
            <a:pPr fontAlgn="base">
              <a:spcBef>
                <a:spcPct val="0"/>
              </a:spcBef>
            </a:pP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2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-ярмарочных мероприятиях</a:t>
            </a:r>
          </a:p>
          <a:p>
            <a:pPr fontAlgn="base">
              <a:spcBef>
                <a:spcPct val="0"/>
              </a:spcBef>
            </a:pP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содействие в популяризации продукции субъектов МСП.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5024" y="4490403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50" i="1" dirty="0">
              <a:solidFill>
                <a:srgbClr val="481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8"/>
          <p:cNvSpPr txBox="1"/>
          <p:nvPr/>
        </p:nvSpPr>
        <p:spPr>
          <a:xfrm>
            <a:off x="1708213" y="259094"/>
            <a:ext cx="602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Центры «Мой бизнес» в Подмосковье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 descr="мой бизне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601" y="210556"/>
            <a:ext cx="903295" cy="4709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8"/>
          <p:cNvSpPr txBox="1"/>
          <p:nvPr/>
        </p:nvSpPr>
        <p:spPr>
          <a:xfrm>
            <a:off x="4436072" y="1104415"/>
            <a:ext cx="4464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Преимущества 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Центра поддержки предпринимателей</a:t>
            </a:r>
          </a:p>
        </p:txBody>
      </p:sp>
      <p:sp>
        <p:nvSpPr>
          <p:cNvPr id="17" name="TextBox 23"/>
          <p:cNvSpPr txBox="1"/>
          <p:nvPr/>
        </p:nvSpPr>
        <p:spPr bwMode="auto">
          <a:xfrm>
            <a:off x="4936263" y="1719656"/>
            <a:ext cx="4023863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получить услуги Центра может любой субъект малого и среднего предпринимательства в любой сфере бизнеса (производство, торговля, услуги)</a:t>
            </a:r>
          </a:p>
          <a:p>
            <a:endParaRPr lang="ru-RU" sz="7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все услуги оказываются бесплатно</a:t>
            </a:r>
          </a:p>
          <a:p>
            <a:endParaRPr lang="ru-RU" sz="7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помощь в оформлении услуг Центра поддержки предпринимательства можно получить в любом Центре «Мой бизнес»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199469" y="1936053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199469" y="2951434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202248" y="4103047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99469" y="3530652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4542332" y="1703221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542332" y="2493665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4558220" y="2861406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71"/>
          <p:cNvSpPr txBox="1"/>
          <p:nvPr/>
        </p:nvSpPr>
        <p:spPr>
          <a:xfrm>
            <a:off x="23709" y="239502"/>
            <a:ext cx="64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3.11</a:t>
            </a:r>
          </a:p>
        </p:txBody>
      </p:sp>
    </p:spTree>
    <p:extLst>
      <p:ext uri="{BB962C8B-B14F-4D97-AF65-F5344CB8AC3E}">
        <p14:creationId xmlns:p14="http://schemas.microsoft.com/office/powerpoint/2010/main" val="41963473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TextBox 58"/>
          <p:cNvSpPr txBox="1"/>
          <p:nvPr/>
        </p:nvSpPr>
        <p:spPr>
          <a:xfrm>
            <a:off x="723374" y="758103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РЕГИОНАЛЬНЫЙ ЦЕНТР ИНЖИНИРИНГА</a:t>
            </a:r>
            <a:endParaRPr lang="en-US" sz="825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2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3459"/>
            <a:ext cx="1250282" cy="750170"/>
          </a:xfrm>
          <a:prstGeom prst="rect">
            <a:avLst/>
          </a:prstGeom>
          <a:noFill/>
        </p:spPr>
      </p:pic>
      <p:sp>
        <p:nvSpPr>
          <p:cNvPr id="1048847" name="TextBox 16"/>
          <p:cNvSpPr txBox="1"/>
          <p:nvPr/>
        </p:nvSpPr>
        <p:spPr>
          <a:xfrm>
            <a:off x="1568687" y="122178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УСЛУГИ</a:t>
            </a:r>
          </a:p>
        </p:txBody>
      </p:sp>
      <p:sp>
        <p:nvSpPr>
          <p:cNvPr id="1048848" name="TextBox 18"/>
          <p:cNvSpPr txBox="1"/>
          <p:nvPr/>
        </p:nvSpPr>
        <p:spPr>
          <a:xfrm>
            <a:off x="5270224" y="1094727"/>
            <a:ext cx="272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Кому предоставляются</a:t>
            </a:r>
          </a:p>
        </p:txBody>
      </p:sp>
      <p:sp>
        <p:nvSpPr>
          <p:cNvPr id="1048851" name="TextBox 23"/>
          <p:cNvSpPr txBox="1"/>
          <p:nvPr/>
        </p:nvSpPr>
        <p:spPr bwMode="auto">
          <a:xfrm>
            <a:off x="4211707" y="3411946"/>
            <a:ext cx="219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Услуги предоставляются </a:t>
            </a:r>
          </a:p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условиях </a:t>
            </a:r>
            <a:r>
              <a:rPr lang="ru-RU" sz="1200" b="1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648928" y="1648869"/>
            <a:ext cx="3639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разработка программ модернизации, бизнес-планов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проведение аудитов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(технические, финансовые, управленческие)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маркетинговые услуги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сертификация и патентование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проектно-конструкторские и расчетно-аналитические услуги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(связанные с созданием или совершенствованием продукции)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конструкторской и технологической документации.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5024" y="449040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50" i="1" dirty="0">
              <a:solidFill>
                <a:srgbClr val="481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мой бизне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601" y="210556"/>
            <a:ext cx="903295" cy="4709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Box 58"/>
          <p:cNvSpPr txBox="1"/>
          <p:nvPr/>
        </p:nvSpPr>
        <p:spPr>
          <a:xfrm>
            <a:off x="1708213" y="259094"/>
            <a:ext cx="602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Центры «Мой бизнес» в Подмосковье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 bwMode="auto">
          <a:xfrm>
            <a:off x="4780588" y="1462530"/>
            <a:ext cx="395590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производственное предприятие - субъект МСП 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Московской области</a:t>
            </a:r>
          </a:p>
          <a:p>
            <a:endParaRPr lang="ru-RU" sz="75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отсутствуют долги по налогам и сборам </a:t>
            </a:r>
          </a:p>
          <a:p>
            <a:endParaRPr lang="ru-RU" sz="75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не находится в стадии реорганизации, ликвидации или банкротства </a:t>
            </a:r>
          </a:p>
          <a:p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6018492" y="2764837"/>
            <a:ext cx="272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Условия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270886" y="1603216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270886" y="2142042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291360" y="2675037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291360" y="3050220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264845" y="4325131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264916" y="3428142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402546" y="1420430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402917" y="1881908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4395278" y="2207388"/>
            <a:ext cx="378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✔</a:t>
            </a:r>
            <a:endParaRPr lang="ru-RU" sz="2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3"/>
          <p:cNvSpPr txBox="1"/>
          <p:nvPr/>
        </p:nvSpPr>
        <p:spPr bwMode="auto">
          <a:xfrm>
            <a:off x="6403285" y="3170145"/>
            <a:ext cx="27108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5 %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стоимости услуги оплачивает Заявитель</a:t>
            </a:r>
          </a:p>
          <a:p>
            <a:pPr>
              <a:defRPr/>
            </a:pPr>
            <a:endParaRPr lang="ru-RU" sz="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95 %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стоимости услуги оплачивает Региональный центр инжиниринга за счет субсидии </a:t>
            </a:r>
          </a:p>
        </p:txBody>
      </p:sp>
      <p:sp>
        <p:nvSpPr>
          <p:cNvPr id="28" name="TextBox 23"/>
          <p:cNvSpPr txBox="1"/>
          <p:nvPr/>
        </p:nvSpPr>
        <p:spPr bwMode="auto">
          <a:xfrm>
            <a:off x="4770658" y="4394906"/>
            <a:ext cx="4405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Помощь в оформлении инжиниринговых услуг </a:t>
            </a:r>
          </a:p>
          <a:p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можно получить в любом Центре «Мой бизнес»</a:t>
            </a:r>
          </a:p>
        </p:txBody>
      </p:sp>
      <p:sp>
        <p:nvSpPr>
          <p:cNvPr id="29" name="TextBox 71"/>
          <p:cNvSpPr txBox="1"/>
          <p:nvPr/>
        </p:nvSpPr>
        <p:spPr>
          <a:xfrm>
            <a:off x="23709" y="239502"/>
            <a:ext cx="64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3.12</a:t>
            </a:r>
          </a:p>
        </p:txBody>
      </p:sp>
    </p:spTree>
    <p:extLst>
      <p:ext uri="{BB962C8B-B14F-4D97-AF65-F5344CB8AC3E}">
        <p14:creationId xmlns:p14="http://schemas.microsoft.com/office/powerpoint/2010/main" val="2054970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extBox 58"/>
          <p:cNvSpPr txBox="1"/>
          <p:nvPr/>
        </p:nvSpPr>
        <p:spPr>
          <a:xfrm>
            <a:off x="611560" y="175741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ФОНД ПОДДЕРЖКИ ВНЕШНЕЭКОНОМИЧЕСКОЙ ДЕЯТЕЛЬНОСТИ МОСКОВСКОЙ ОБЛАСТИ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www.exportmo.ru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+7 (495) 150-39-41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info@exportmo.ru</a:t>
            </a:r>
          </a:p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48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924" name="TextBox 71"/>
          <p:cNvSpPr txBox="1"/>
          <p:nvPr/>
        </p:nvSpPr>
        <p:spPr>
          <a:xfrm>
            <a:off x="86321" y="22465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048925" name="Прямоугольник 6"/>
          <p:cNvSpPr/>
          <p:nvPr/>
        </p:nvSpPr>
        <p:spPr>
          <a:xfrm>
            <a:off x="1187624" y="2283718"/>
            <a:ext cx="7232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Региональные направления поддержки внешнеэкономической деятельности предприятий Московской области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TextBox 58"/>
          <p:cNvSpPr txBox="1"/>
          <p:nvPr/>
        </p:nvSpPr>
        <p:spPr>
          <a:xfrm>
            <a:off x="611560" y="175741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Фонд поддержки внешнеэкономической деятельности Московской области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www.exportmo.ru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+7 (495) 150-39-41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info@exportmo.ru</a:t>
            </a:r>
          </a:p>
        </p:txBody>
      </p:sp>
      <p:pic>
        <p:nvPicPr>
          <p:cNvPr id="209724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930" name="Прямоугольник 12"/>
          <p:cNvSpPr/>
          <p:nvPr/>
        </p:nvSpPr>
        <p:spPr>
          <a:xfrm>
            <a:off x="333163" y="1163815"/>
            <a:ext cx="22946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Консультирование по вопросам экспортной деятельности 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( в том числе сопровождение взаимодействия предприятий с АО «Российский экспортный центр» и АО «ЭКСАР»)</a:t>
            </a:r>
          </a:p>
        </p:txBody>
      </p:sp>
      <p:sp>
        <p:nvSpPr>
          <p:cNvPr id="1048931" name="Прямоугольник 16"/>
          <p:cNvSpPr/>
          <p:nvPr/>
        </p:nvSpPr>
        <p:spPr>
          <a:xfrm>
            <a:off x="6300192" y="1182644"/>
            <a:ext cx="24734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Участие в выставках в России на коллективном либо индивидуальном стенде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- Индивидуальный стенд – не более 300 тыс. руб.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- Коллективный стенд – не более 1 млн руб.</a:t>
            </a:r>
          </a:p>
        </p:txBody>
      </p:sp>
      <p:sp>
        <p:nvSpPr>
          <p:cNvPr id="1048932" name="Прямоугольник 18"/>
          <p:cNvSpPr/>
          <p:nvPr/>
        </p:nvSpPr>
        <p:spPr>
          <a:xfrm>
            <a:off x="3338736" y="1413476"/>
            <a:ext cx="2313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Проведение учебных мероприятий по экспорту: семинары, </a:t>
            </a:r>
            <a:r>
              <a:rPr lang="ru-RU" sz="1200" dirty="0" err="1">
                <a:latin typeface="Century Gothic" panose="020B0502020202020204" pitchFamily="34" charset="0"/>
              </a:rPr>
              <a:t>вебинары</a:t>
            </a:r>
            <a:r>
              <a:rPr lang="ru-RU" sz="1200" dirty="0">
                <a:latin typeface="Century Gothic" panose="020B0502020202020204" pitchFamily="34" charset="0"/>
              </a:rPr>
              <a:t>, круглые столы</a:t>
            </a:r>
          </a:p>
        </p:txBody>
      </p:sp>
      <p:sp>
        <p:nvSpPr>
          <p:cNvPr id="1048933" name="Прямоугольник 19"/>
          <p:cNvSpPr/>
          <p:nvPr/>
        </p:nvSpPr>
        <p:spPr>
          <a:xfrm>
            <a:off x="3338736" y="3153201"/>
            <a:ext cx="2313384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Учебная программа «Экспортный акселератор» 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(В настоящее время оказывается содействие в участии в программе «Экспортный акселератор» Сбербанка)</a:t>
            </a:r>
          </a:p>
        </p:txBody>
      </p:sp>
      <p:cxnSp>
        <p:nvCxnSpPr>
          <p:cNvPr id="3145730" name="직선 연결선 88"/>
          <p:cNvCxnSpPr>
            <a:cxnSpLocks/>
          </p:cNvCxnSpPr>
          <p:nvPr/>
        </p:nvCxnSpPr>
        <p:spPr>
          <a:xfrm>
            <a:off x="2950409" y="984713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직선 연결선 88"/>
          <p:cNvCxnSpPr>
            <a:cxnSpLocks/>
          </p:cNvCxnSpPr>
          <p:nvPr/>
        </p:nvCxnSpPr>
        <p:spPr>
          <a:xfrm>
            <a:off x="5940152" y="2911252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395260" y="3216961"/>
            <a:ext cx="2349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Участие в выставках за рубежом на коллективном либо индивидуальном стенде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- Индивидуальный стенд – не более 700 тыс. руб.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- Коллективный стенд – не более 1,5 млн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191" y="3153201"/>
            <a:ext cx="2433592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Размещение и продвижение экспортной продукции на международных торговых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интернет-площадках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- Не более 1 млн руб. на 1 организацию при условии </a:t>
            </a:r>
            <a:r>
              <a:rPr lang="ru-RU" sz="1050" i="1" dirty="0" err="1">
                <a:latin typeface="Century Gothic" panose="020B0502020202020204" pitchFamily="34" charset="0"/>
              </a:rPr>
              <a:t>софинансирования</a:t>
            </a:r>
            <a:r>
              <a:rPr lang="ru-RU" sz="1050" i="1" dirty="0">
                <a:latin typeface="Century Gothic" panose="020B0502020202020204" pitchFamily="34" charset="0"/>
              </a:rPr>
              <a:t> заявителя</a:t>
            </a:r>
          </a:p>
        </p:txBody>
      </p:sp>
      <p:cxnSp>
        <p:nvCxnSpPr>
          <p:cNvPr id="15" name="직선 연결선 88"/>
          <p:cNvCxnSpPr>
            <a:cxnSpLocks/>
          </p:cNvCxnSpPr>
          <p:nvPr/>
        </p:nvCxnSpPr>
        <p:spPr>
          <a:xfrm>
            <a:off x="5940152" y="984713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88"/>
          <p:cNvCxnSpPr>
            <a:cxnSpLocks/>
          </p:cNvCxnSpPr>
          <p:nvPr/>
        </p:nvCxnSpPr>
        <p:spPr>
          <a:xfrm>
            <a:off x="2950409" y="2911252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88"/>
          <p:cNvCxnSpPr>
            <a:cxnSpLocks/>
          </p:cNvCxnSpPr>
          <p:nvPr/>
        </p:nvCxnSpPr>
        <p:spPr>
          <a:xfrm flipH="1">
            <a:off x="0" y="2787774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835752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TextBox 58"/>
          <p:cNvSpPr txBox="1"/>
          <p:nvPr/>
        </p:nvSpPr>
        <p:spPr>
          <a:xfrm>
            <a:off x="611560" y="175741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Фонд поддержки внешнеэкономической деятельности Московской области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www.exportmo.ru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+7 (495) 150-39-41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info@exportmo.ru</a:t>
            </a:r>
          </a:p>
        </p:txBody>
      </p:sp>
      <p:pic>
        <p:nvPicPr>
          <p:cNvPr id="209724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930" name="Прямоугольник 12"/>
          <p:cNvSpPr/>
          <p:nvPr/>
        </p:nvSpPr>
        <p:spPr>
          <a:xfrm>
            <a:off x="2635320" y="1192272"/>
            <a:ext cx="216024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Создание и модернизация сайта под требования иностранных рынков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Не более 150 тыс. руб. на 1 организацию, не более 1 сайта на 1 организацию</a:t>
            </a:r>
          </a:p>
        </p:txBody>
      </p:sp>
      <p:sp>
        <p:nvSpPr>
          <p:cNvPr id="1048931" name="Прямоугольник 16"/>
          <p:cNvSpPr/>
          <p:nvPr/>
        </p:nvSpPr>
        <p:spPr>
          <a:xfrm>
            <a:off x="86321" y="1273063"/>
            <a:ext cx="23762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Оценка зарубежных рынков, маркетинговые исследования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Не более 450 тыс. руб. на 1 организацию при условии </a:t>
            </a:r>
            <a:r>
              <a:rPr lang="ru-RU" sz="1050" i="1" dirty="0" err="1">
                <a:latin typeface="Century Gothic" panose="020B0502020202020204" pitchFamily="34" charset="0"/>
              </a:rPr>
              <a:t>софинансирования</a:t>
            </a:r>
            <a:r>
              <a:rPr lang="ru-RU" sz="1050" i="1" dirty="0">
                <a:latin typeface="Century Gothic" panose="020B0502020202020204" pitchFamily="34" charset="0"/>
              </a:rPr>
              <a:t> заявителя</a:t>
            </a:r>
          </a:p>
        </p:txBody>
      </p:sp>
      <p:sp>
        <p:nvSpPr>
          <p:cNvPr id="1048932" name="Прямоугольник 18"/>
          <p:cNvSpPr/>
          <p:nvPr/>
        </p:nvSpPr>
        <p:spPr>
          <a:xfrm>
            <a:off x="7020272" y="1192272"/>
            <a:ext cx="216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Содействие в приведении экспортной продукции в соответствие с требованиями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иностранных рынков: стандартизация, сертификация </a:t>
            </a:r>
            <a:r>
              <a:rPr lang="ru-RU" sz="1050" i="1" dirty="0">
                <a:latin typeface="Century Gothic" panose="020B0502020202020204" pitchFamily="34" charset="0"/>
              </a:rPr>
              <a:t>(компенсация затрат)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- для организаций МСП: не более 1 млн руб. на 1 организацию и не более 80% от затрат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- для крупных организаций: не более 1 млн руб. на 1 организацию и не более 50% от затрат</a:t>
            </a:r>
          </a:p>
        </p:txBody>
      </p:sp>
      <p:sp>
        <p:nvSpPr>
          <p:cNvPr id="1048933" name="Прямоугольник 19"/>
          <p:cNvSpPr/>
          <p:nvPr/>
        </p:nvSpPr>
        <p:spPr>
          <a:xfrm>
            <a:off x="4944913" y="3058494"/>
            <a:ext cx="1997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Содействие в регистрации и правовой охране объектов патентных прав и товарных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знаков за рубежом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Не более 1 млн руб. на 1 организацию при условии </a:t>
            </a:r>
            <a:r>
              <a:rPr lang="ru-RU" sz="1050" i="1" dirty="0" err="1">
                <a:latin typeface="Century Gothic" panose="020B0502020202020204" pitchFamily="34" charset="0"/>
              </a:rPr>
              <a:t>софинансирования</a:t>
            </a:r>
            <a:r>
              <a:rPr lang="ru-RU" sz="1050" i="1" dirty="0">
                <a:latin typeface="Century Gothic" panose="020B0502020202020204" pitchFamily="34" charset="0"/>
              </a:rPr>
              <a:t> заявителя</a:t>
            </a:r>
          </a:p>
        </p:txBody>
      </p:sp>
      <p:cxnSp>
        <p:nvCxnSpPr>
          <p:cNvPr id="3145730" name="직선 연결선 88"/>
          <p:cNvCxnSpPr>
            <a:cxnSpLocks/>
          </p:cNvCxnSpPr>
          <p:nvPr/>
        </p:nvCxnSpPr>
        <p:spPr>
          <a:xfrm>
            <a:off x="4837513" y="946132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직선 연결선 88"/>
          <p:cNvCxnSpPr>
            <a:cxnSpLocks/>
          </p:cNvCxnSpPr>
          <p:nvPr/>
        </p:nvCxnSpPr>
        <p:spPr>
          <a:xfrm>
            <a:off x="2483768" y="946132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직선 연결선 88"/>
          <p:cNvCxnSpPr>
            <a:cxnSpLocks/>
          </p:cNvCxnSpPr>
          <p:nvPr/>
        </p:nvCxnSpPr>
        <p:spPr>
          <a:xfrm>
            <a:off x="7020272" y="946132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88"/>
          <p:cNvCxnSpPr>
            <a:cxnSpLocks/>
          </p:cNvCxnSpPr>
          <p:nvPr/>
        </p:nvCxnSpPr>
        <p:spPr>
          <a:xfrm>
            <a:off x="7020272" y="2878711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88"/>
          <p:cNvCxnSpPr>
            <a:cxnSpLocks/>
          </p:cNvCxnSpPr>
          <p:nvPr/>
        </p:nvCxnSpPr>
        <p:spPr>
          <a:xfrm>
            <a:off x="4837513" y="2911252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88"/>
          <p:cNvCxnSpPr>
            <a:cxnSpLocks/>
          </p:cNvCxnSpPr>
          <p:nvPr/>
        </p:nvCxnSpPr>
        <p:spPr>
          <a:xfrm>
            <a:off x="2483768" y="2911252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88"/>
          <p:cNvCxnSpPr>
            <a:cxnSpLocks/>
            <a:stCxn id="1048932" idx="1"/>
          </p:cNvCxnSpPr>
          <p:nvPr/>
        </p:nvCxnSpPr>
        <p:spPr>
          <a:xfrm flipH="1">
            <a:off x="35496" y="2715766"/>
            <a:ext cx="6984776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16"/>
          <p:cNvSpPr/>
          <p:nvPr/>
        </p:nvSpPr>
        <p:spPr>
          <a:xfrm>
            <a:off x="4916736" y="1273063"/>
            <a:ext cx="20543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Поиск потенциальных иностранных покупателей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Не более 30 тыс. руб. на 1 организацию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681" y="3058494"/>
            <a:ext cx="2202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Участие в специализированных бизнес-миссиях, переговорах и B2B встречах с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иностранными партнерами за рубежом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Не более 1 млн руб. и не менее 3 участников на 1 бизнес-миссию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3645" y="3058494"/>
            <a:ext cx="221399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Разработка и адаптация коммерческого предложения, презентаций и прочих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рекламных материалов под требования рынка </a:t>
            </a:r>
            <a:r>
              <a:rPr lang="ru-RU" sz="1050" i="1" dirty="0">
                <a:latin typeface="Century Gothic" panose="020B0502020202020204" pitchFamily="34" charset="0"/>
              </a:rPr>
              <a:t>(перевод материалов)</a:t>
            </a:r>
          </a:p>
          <a:p>
            <a:pPr algn="ctr"/>
            <a:r>
              <a:rPr lang="ru-RU" sz="1050" i="1" dirty="0">
                <a:latin typeface="Century Gothic" panose="020B0502020202020204" pitchFamily="34" charset="0"/>
              </a:rPr>
              <a:t>Не более 50 тыс. руб. на 1 организацию</a:t>
            </a:r>
          </a:p>
        </p:txBody>
      </p:sp>
      <p:sp>
        <p:nvSpPr>
          <p:cNvPr id="30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20404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C:\Users\DembitskiyMN\Desktop\regnum_picture_14538226742391_norm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778" y="2283718"/>
            <a:ext cx="1268831" cy="1268831"/>
          </a:xfrm>
          <a:prstGeom prst="rect">
            <a:avLst/>
          </a:prstGeom>
          <a:noFill/>
        </p:spPr>
      </p:pic>
      <p:sp>
        <p:nvSpPr>
          <p:cNvPr id="1048604" name="TextBox 58"/>
          <p:cNvSpPr txBox="1"/>
          <p:nvPr/>
        </p:nvSpPr>
        <p:spPr>
          <a:xfrm>
            <a:off x="611560" y="175741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СТАТЬЯ 26.18</a:t>
            </a:r>
          </a:p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ЗАКОН МОСКОВСКОЙ ОБЛАСТИ № 151/2004-ОЗ от 24.11.2004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только новый проект – прямого действия (без соглашения)</a:t>
            </a:r>
          </a:p>
        </p:txBody>
      </p:sp>
      <p:pic>
        <p:nvPicPr>
          <p:cNvPr id="2097166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605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1.2</a:t>
            </a:r>
          </a:p>
        </p:txBody>
      </p:sp>
      <p:sp>
        <p:nvSpPr>
          <p:cNvPr id="1048606" name="Прямоугольник 1"/>
          <p:cNvSpPr/>
          <p:nvPr/>
        </p:nvSpPr>
        <p:spPr>
          <a:xfrm>
            <a:off x="338350" y="4443958"/>
            <a:ext cx="859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* В соответствии с Федеральным законом от 03.08.2018 № 302-ФЗ действие льгот по налогу на прибыль заканчивается 01.01.2023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*</a:t>
            </a:r>
            <a:r>
              <a:rPr lang="en-US" sz="1000" dirty="0">
                <a:latin typeface="Century Gothic" panose="020B0502020202020204" pitchFamily="34" charset="0"/>
              </a:rPr>
              <a:t>*</a:t>
            </a:r>
            <a:r>
              <a:rPr lang="ru-RU" sz="1000" dirty="0">
                <a:latin typeface="Century Gothic" panose="020B0502020202020204" pitchFamily="34" charset="0"/>
              </a:rPr>
              <a:t> Льготная ставка по налогу на имущество применяется именно в отношении построенного здания/сооружения, а не всего имущества юридического лица</a:t>
            </a:r>
          </a:p>
        </p:txBody>
      </p:sp>
      <p:sp>
        <p:nvSpPr>
          <p:cNvPr id="1048607" name="Прямоугольник 13"/>
          <p:cNvSpPr/>
          <p:nvPr/>
        </p:nvSpPr>
        <p:spPr>
          <a:xfrm>
            <a:off x="948816" y="1131590"/>
            <a:ext cx="7871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Льгота предоставляется автоматически после инвестирования в объекты </a:t>
            </a:r>
          </a:p>
          <a:p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нового строительства стоимостью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&gt;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 млн рублей</a:t>
            </a:r>
            <a:endParaRPr lang="ru-RU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167" name="Picture 4" descr="C:\Users\DembitskiyMN\Desktop\znak-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088" y="1214651"/>
            <a:ext cx="357098" cy="357098"/>
          </a:xfrm>
          <a:prstGeom prst="rect">
            <a:avLst/>
          </a:prstGeom>
          <a:noFill/>
        </p:spPr>
      </p:pic>
      <p:pic>
        <p:nvPicPr>
          <p:cNvPr id="2097168" name="Picture 7" descr="C:\Users\DembitskiyMN\Desktop\knopka_na_glavnuy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7095" y="2380313"/>
            <a:ext cx="1213057" cy="1075640"/>
          </a:xfrm>
          <a:prstGeom prst="rect">
            <a:avLst/>
          </a:prstGeom>
          <a:noFill/>
        </p:spPr>
      </p:pic>
      <p:grpSp>
        <p:nvGrpSpPr>
          <p:cNvPr id="60" name="그룹 38"/>
          <p:cNvGrpSpPr/>
          <p:nvPr/>
        </p:nvGrpSpPr>
        <p:grpSpPr>
          <a:xfrm>
            <a:off x="2296428" y="2658320"/>
            <a:ext cx="2233855" cy="769441"/>
            <a:chOff x="460115" y="3290389"/>
            <a:chExt cx="1527175" cy="625970"/>
          </a:xfrm>
        </p:grpSpPr>
        <p:sp>
          <p:nvSpPr>
            <p:cNvPr id="1048608" name="TextBox 25"/>
            <p:cNvSpPr txBox="1"/>
            <p:nvPr/>
          </p:nvSpPr>
          <p:spPr bwMode="auto">
            <a:xfrm>
              <a:off x="460115" y="3587824"/>
              <a:ext cx="1527175" cy="2003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609" name="TextBox 26"/>
            <p:cNvSpPr txBox="1">
              <a:spLocks noChangeArrowheads="1"/>
            </p:cNvSpPr>
            <p:nvPr/>
          </p:nvSpPr>
          <p:spPr bwMode="auto">
            <a:xfrm>
              <a:off x="529965" y="3290389"/>
              <a:ext cx="1387475" cy="62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15,5% </a:t>
              </a:r>
              <a:r>
                <a:rPr lang="ru-RU" altLang="ko-KR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- </a:t>
              </a:r>
              <a:r>
                <a:rPr lang="ru-RU" altLang="ko-KR" sz="120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НАЛОГ НА ПРИБЫЛЬ</a:t>
              </a:r>
            </a:p>
            <a:p>
              <a:pPr algn="ctr"/>
              <a:r>
                <a:rPr lang="ru-RU" altLang="ko-KR" sz="120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НА СРОК </a:t>
              </a:r>
              <a:r>
                <a:rPr lang="ru-RU" altLang="ko-KR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4 ГОДА</a:t>
              </a:r>
              <a:r>
                <a:rPr lang="ru-RU" altLang="ko-KR" sz="180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*</a:t>
              </a:r>
              <a:endParaRPr lang="en-US" altLang="ko-KR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1048610" name="TextBox 29"/>
          <p:cNvSpPr txBox="1">
            <a:spLocks noChangeArrowheads="1"/>
          </p:cNvSpPr>
          <p:nvPr/>
        </p:nvSpPr>
        <p:spPr bwMode="auto">
          <a:xfrm>
            <a:off x="6062862" y="2712179"/>
            <a:ext cx="239757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ОСВОБОЖДЕНИЕ ОТ НАЛОГА НА ИМУЩЕСТВО НА СРОК</a:t>
            </a:r>
          </a:p>
          <a:p>
            <a:pPr algn="ctr"/>
            <a:r>
              <a:rPr lang="ru-RU" altLang="ko-K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4 ГОДА**</a:t>
            </a:r>
            <a:endParaRPr lang="en-US" altLang="ko-KR" sz="1200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extBox 58"/>
          <p:cNvSpPr txBox="1"/>
          <p:nvPr/>
        </p:nvSpPr>
        <p:spPr>
          <a:xfrm>
            <a:off x="611560" y="175741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КОРПОРАЦИЯ РАЗВИТИЯ МОСКОВСКОЙ ОБЛАСТИ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http://mosregco.ru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info@mosregco.ru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+7 (495) 280-79-84</a:t>
            </a: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97248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924" name="TextBox 71"/>
          <p:cNvSpPr txBox="1"/>
          <p:nvPr/>
        </p:nvSpPr>
        <p:spPr>
          <a:xfrm>
            <a:off x="86321" y="22465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048925" name="Прямоугольник 6"/>
          <p:cNvSpPr/>
          <p:nvPr/>
        </p:nvSpPr>
        <p:spPr>
          <a:xfrm>
            <a:off x="1187624" y="2283718"/>
            <a:ext cx="723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Привлечение инвестиций, сопровождение и реализация инвестиционных проектов, развитие инвестиционной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822068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TextBox 58"/>
          <p:cNvSpPr txBox="1"/>
          <p:nvPr/>
        </p:nvSpPr>
        <p:spPr>
          <a:xfrm>
            <a:off x="611560" y="1757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КОРПОРАЦИЯ РАЗВИТИЯ МОСКОВСКОЙ ОБЛАСТИ</a:t>
            </a:r>
          </a:p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http://mosregco.ru</a:t>
            </a:r>
          </a:p>
        </p:txBody>
      </p:sp>
      <p:pic>
        <p:nvPicPr>
          <p:cNvPr id="2097249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930" name="Прямоугольник 12"/>
          <p:cNvSpPr/>
          <p:nvPr/>
        </p:nvSpPr>
        <p:spPr>
          <a:xfrm>
            <a:off x="251520" y="1923678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Сопровождение инвестиционных проектов по принципу «одного окна», минимизация рисков, экономия время инвестора</a:t>
            </a:r>
          </a:p>
        </p:txBody>
      </p:sp>
      <p:sp>
        <p:nvSpPr>
          <p:cNvPr id="1048931" name="Прямоугольник 16"/>
          <p:cNvSpPr/>
          <p:nvPr/>
        </p:nvSpPr>
        <p:spPr>
          <a:xfrm>
            <a:off x="2483768" y="2028785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Предоставление отраслевой аналитики, консультация инвестора по мерам государственной поддержки</a:t>
            </a:r>
          </a:p>
        </p:txBody>
      </p:sp>
      <p:sp>
        <p:nvSpPr>
          <p:cNvPr id="1048932" name="Прямоугольник 18"/>
          <p:cNvSpPr/>
          <p:nvPr/>
        </p:nvSpPr>
        <p:spPr>
          <a:xfrm>
            <a:off x="4788024" y="1923678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Подбор площадки для реализации проекта (индустриальный парк, особая экономическая зона, земельный участок, находящийся в муниципальной или государственной собственности, частный земельный участок)</a:t>
            </a:r>
          </a:p>
        </p:txBody>
      </p:sp>
      <p:sp>
        <p:nvSpPr>
          <p:cNvPr id="1048933" name="Прямоугольник 19"/>
          <p:cNvSpPr/>
          <p:nvPr/>
        </p:nvSpPr>
        <p:spPr>
          <a:xfrm>
            <a:off x="7038528" y="1995686"/>
            <a:ext cx="1997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Создание и развитие индустриальных парков, научных кластеров, особых экономических зон</a:t>
            </a:r>
          </a:p>
        </p:txBody>
      </p:sp>
      <p:cxnSp>
        <p:nvCxnSpPr>
          <p:cNvPr id="3145730" name="직선 연결선 88"/>
          <p:cNvCxnSpPr>
            <a:cxnSpLocks/>
          </p:cNvCxnSpPr>
          <p:nvPr/>
        </p:nvCxnSpPr>
        <p:spPr>
          <a:xfrm>
            <a:off x="4860032" y="1635646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직선 연결선 88"/>
          <p:cNvCxnSpPr>
            <a:cxnSpLocks/>
          </p:cNvCxnSpPr>
          <p:nvPr/>
        </p:nvCxnSpPr>
        <p:spPr>
          <a:xfrm>
            <a:off x="2483768" y="1635646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직선 연결선 88"/>
          <p:cNvCxnSpPr>
            <a:cxnSpLocks/>
          </p:cNvCxnSpPr>
          <p:nvPr/>
        </p:nvCxnSpPr>
        <p:spPr>
          <a:xfrm>
            <a:off x="7020272" y="1635646"/>
            <a:ext cx="0" cy="2232248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5.1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0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937" name="Прямоугольник 14"/>
          <p:cNvSpPr/>
          <p:nvPr/>
        </p:nvSpPr>
        <p:spPr>
          <a:xfrm>
            <a:off x="611560" y="195486"/>
            <a:ext cx="46805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Подготовка кадров под заказ работодателя</a:t>
            </a:r>
            <a:b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latin typeface="Century Gothic" panose="020B0502020202020204" pitchFamily="34" charset="0"/>
                <a:ea typeface="+mn-ea"/>
              </a:rPr>
              <a:t>http://kadry.uni-dubna.ru</a:t>
            </a:r>
            <a:endParaRPr lang="ru-RU" sz="11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048938" name="TextBox 24"/>
          <p:cNvSpPr txBox="1"/>
          <p:nvPr/>
        </p:nvSpPr>
        <p:spPr bwMode="auto">
          <a:xfrm>
            <a:off x="800471" y="1182473"/>
            <a:ext cx="4131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более 3 500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компаний-работодателей</a:t>
            </a: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39" name="TextBox 25"/>
          <p:cNvSpPr txBox="1"/>
          <p:nvPr/>
        </p:nvSpPr>
        <p:spPr bwMode="auto">
          <a:xfrm>
            <a:off x="5292080" y="1182473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более 38 000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заявленных вакансий</a:t>
            </a: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40" name="TextBox 26"/>
          <p:cNvSpPr txBox="1"/>
          <p:nvPr/>
        </p:nvSpPr>
        <p:spPr bwMode="auto">
          <a:xfrm>
            <a:off x="827584" y="4659982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2019-2020 гг. </a:t>
            </a:r>
            <a:r>
              <a:rPr lang="ru-RU" sz="18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планируется подготовка </a:t>
            </a:r>
            <a:r>
              <a:rPr lang="ru-RU" sz="1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18 000  специалистов </a:t>
            </a:r>
          </a:p>
        </p:txBody>
      </p:sp>
      <p:sp>
        <p:nvSpPr>
          <p:cNvPr id="1048941" name="TextBox 3"/>
          <p:cNvSpPr txBox="1"/>
          <p:nvPr/>
        </p:nvSpPr>
        <p:spPr>
          <a:xfrm>
            <a:off x="827584" y="1635646"/>
            <a:ext cx="3528392" cy="58477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Система профессионального</a:t>
            </a:r>
            <a:b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образования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:</a:t>
            </a:r>
            <a:endParaRPr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8942" name="TextBox 28"/>
          <p:cNvSpPr txBox="1"/>
          <p:nvPr/>
        </p:nvSpPr>
        <p:spPr bwMode="auto">
          <a:xfrm>
            <a:off x="827584" y="2297919"/>
            <a:ext cx="316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49  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образовательных учреждений 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43" name="TextBox 29"/>
          <p:cNvSpPr txBox="1"/>
          <p:nvPr/>
        </p:nvSpPr>
        <p:spPr bwMode="auto">
          <a:xfrm>
            <a:off x="827584" y="2675961"/>
            <a:ext cx="2880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50 тыс.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бюджетных мест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44" name="TextBox 30"/>
          <p:cNvSpPr txBox="1"/>
          <p:nvPr/>
        </p:nvSpPr>
        <p:spPr bwMode="auto">
          <a:xfrm>
            <a:off x="827584" y="3054003"/>
            <a:ext cx="2880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15 тыс.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внебюджетных мест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45" name="TextBox 3"/>
          <p:cNvSpPr txBox="1"/>
          <p:nvPr/>
        </p:nvSpPr>
        <p:spPr>
          <a:xfrm>
            <a:off x="5304692" y="1636205"/>
            <a:ext cx="2651684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ru-RU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Участники проекта:</a:t>
            </a:r>
            <a:endParaRPr sz="1800" b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8946" name="TextBox 32"/>
          <p:cNvSpPr txBox="1"/>
          <p:nvPr/>
        </p:nvSpPr>
        <p:spPr bwMode="auto">
          <a:xfrm>
            <a:off x="5220072" y="2657959"/>
            <a:ext cx="316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47" name="TextBox 33"/>
          <p:cNvSpPr txBox="1"/>
          <p:nvPr/>
        </p:nvSpPr>
        <p:spPr bwMode="auto">
          <a:xfrm>
            <a:off x="5292080" y="2009887"/>
            <a:ext cx="216024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Колледж «Подмосковье»</a:t>
            </a:r>
          </a:p>
          <a:p>
            <a:pPr marL="228600" indent="-228600"/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Завод «Мерседес»</a:t>
            </a:r>
          </a:p>
        </p:txBody>
      </p:sp>
      <p:sp>
        <p:nvSpPr>
          <p:cNvPr id="1048948" name="TextBox 34"/>
          <p:cNvSpPr txBox="1"/>
          <p:nvPr/>
        </p:nvSpPr>
        <p:spPr bwMode="auto">
          <a:xfrm>
            <a:off x="5292080" y="2426464"/>
            <a:ext cx="2664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Сергиево-Посадский колледж</a:t>
            </a:r>
          </a:p>
          <a:p>
            <a:pPr marL="228600" indent="-228600"/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Загорский трубный завод</a:t>
            </a:r>
          </a:p>
        </p:txBody>
      </p:sp>
      <p:sp>
        <p:nvSpPr>
          <p:cNvPr id="1048949" name="TextBox 35"/>
          <p:cNvSpPr txBox="1"/>
          <p:nvPr/>
        </p:nvSpPr>
        <p:spPr bwMode="auto">
          <a:xfrm>
            <a:off x="5292080" y="2829849"/>
            <a:ext cx="194421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Колледж «Московия»</a:t>
            </a:r>
          </a:p>
          <a:p>
            <a:pPr marL="228600" indent="-228600"/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ЦППК</a:t>
            </a:r>
          </a:p>
        </p:txBody>
      </p:sp>
      <p:sp>
        <p:nvSpPr>
          <p:cNvPr id="1048950" name="TextBox 36"/>
          <p:cNvSpPr txBox="1"/>
          <p:nvPr/>
        </p:nvSpPr>
        <p:spPr bwMode="auto">
          <a:xfrm>
            <a:off x="5292080" y="3251923"/>
            <a:ext cx="23042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Колледж «Подмосковье»</a:t>
            </a:r>
          </a:p>
          <a:p>
            <a:pPr marL="228600" indent="-228600"/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Шереметьево</a:t>
            </a:r>
            <a:r>
              <a:rPr lang="ru-RU" sz="105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8951" name="TextBox 37"/>
          <p:cNvSpPr txBox="1"/>
          <p:nvPr/>
        </p:nvSpPr>
        <p:spPr bwMode="auto">
          <a:xfrm>
            <a:off x="5292080" y="3668500"/>
            <a:ext cx="23042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Химкинский техникум</a:t>
            </a:r>
          </a:p>
          <a:p>
            <a:pPr marL="228600" indent="-228600"/>
            <a:r>
              <a:rPr lang="ru-RU" sz="1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Хино</a:t>
            </a: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 Моторс</a:t>
            </a:r>
          </a:p>
        </p:txBody>
      </p:sp>
      <p:sp>
        <p:nvSpPr>
          <p:cNvPr id="1048952" name="TextBox 38"/>
          <p:cNvSpPr txBox="1"/>
          <p:nvPr/>
        </p:nvSpPr>
        <p:spPr bwMode="auto">
          <a:xfrm>
            <a:off x="5292080" y="4085079"/>
            <a:ext cx="20882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Колледж «Московия»</a:t>
            </a:r>
          </a:p>
          <a:p>
            <a:pPr marL="228600" indent="-228600"/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itchFamily="34" charset="0"/>
                <a:cs typeface="Arial" pitchFamily="34" charset="0"/>
              </a:rPr>
              <a:t>Группа Черкизово</a:t>
            </a:r>
          </a:p>
        </p:txBody>
      </p:sp>
      <p:sp>
        <p:nvSpPr>
          <p:cNvPr id="1048953" name="TextBox 39"/>
          <p:cNvSpPr txBox="1"/>
          <p:nvPr/>
        </p:nvSpPr>
        <p:spPr bwMode="auto">
          <a:xfrm>
            <a:off x="338349" y="3696234"/>
            <a:ext cx="367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Трудоустройство выпускников составляет </a:t>
            </a: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более 80%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54" name="Прямоугольник 41"/>
          <p:cNvSpPr/>
          <p:nvPr/>
        </p:nvSpPr>
        <p:spPr>
          <a:xfrm>
            <a:off x="878231" y="825501"/>
            <a:ext cx="7726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Информационная система мониторинга кадровых потребностей МО:</a:t>
            </a:r>
            <a:endParaRPr lang="ru-RU" sz="12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048955" name="AutoShape 2" descr="ÐÐ°ÑÑÐ¸Ð½ÐºÐ¸ Ð¿Ð¾ Ð·Ð°Ð¿ÑÐ¾ÑÑ websit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97251" name="Picture 6" descr="ÐÐ°ÑÑÐ¸Ð½ÐºÐ¸ Ð¿Ð¾ Ð·Ð°Ð¿ÑÐ¾ÑÑ website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471" y="858455"/>
            <a:ext cx="272645" cy="272645"/>
          </a:xfrm>
          <a:prstGeom prst="rect">
            <a:avLst/>
          </a:prstGeom>
          <a:noFill/>
        </p:spPr>
      </p:pic>
      <p:sp>
        <p:nvSpPr>
          <p:cNvPr id="1048956" name="Блок-схема: объединение 2"/>
          <p:cNvSpPr/>
          <p:nvPr/>
        </p:nvSpPr>
        <p:spPr>
          <a:xfrm rot="15991852">
            <a:off x="724271" y="1326782"/>
            <a:ext cx="152400" cy="80715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48957" name="Блок-схема: объединение 40"/>
          <p:cNvSpPr/>
          <p:nvPr/>
        </p:nvSpPr>
        <p:spPr>
          <a:xfrm rot="15991852">
            <a:off x="5215880" y="1326782"/>
            <a:ext cx="152400" cy="80715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7885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94428"/>
              </p:ext>
            </p:extLst>
          </p:nvPr>
        </p:nvGraphicFramePr>
        <p:xfrm>
          <a:off x="129182" y="2566713"/>
          <a:ext cx="8847590" cy="2093269"/>
        </p:xfrm>
        <a:graphic>
          <a:graphicData uri="http://schemas.openxmlformats.org/drawingml/2006/table">
            <a:tbl>
              <a:tblPr firstRow="1" bandRow="1">
                <a:tableStyleId>{5AE28499-1008-4CD6-BAF8-A3FD045BFF2D}</a:tableStyleId>
              </a:tblPr>
              <a:tblGrid>
                <a:gridCol w="2498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24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7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48708" name="TextBox 58"/>
          <p:cNvSpPr txBox="1"/>
          <p:nvPr/>
        </p:nvSpPr>
        <p:spPr>
          <a:xfrm>
            <a:off x="611560" y="17574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СТАТЬЯ 26.10</a:t>
            </a:r>
          </a:p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ЗАКОН МОСКОВСКОЙ ОБЛАСТИ № 151/2004-ОЗ от 24.11.2004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льготы для резидентов ОЭЗ* (соглашение о </a:t>
            </a:r>
            <a:r>
              <a:rPr lang="ru-RU" sz="10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резидентстве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*особая экономическая зона</a:t>
            </a:r>
          </a:p>
        </p:txBody>
      </p:sp>
      <p:pic>
        <p:nvPicPr>
          <p:cNvPr id="2097187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grpSp>
        <p:nvGrpSpPr>
          <p:cNvPr id="108" name="그룹 38"/>
          <p:cNvGrpSpPr/>
          <p:nvPr/>
        </p:nvGrpSpPr>
        <p:grpSpPr>
          <a:xfrm>
            <a:off x="570303" y="3962272"/>
            <a:ext cx="1604723" cy="577081"/>
            <a:chOff x="460115" y="3218357"/>
            <a:chExt cx="1527175" cy="653537"/>
          </a:xfrm>
        </p:grpSpPr>
        <p:sp>
          <p:nvSpPr>
            <p:cNvPr id="1048710" name="TextBox 7"/>
            <p:cNvSpPr txBox="1"/>
            <p:nvPr/>
          </p:nvSpPr>
          <p:spPr bwMode="auto">
            <a:xfrm>
              <a:off x="460115" y="3587824"/>
              <a:ext cx="1527175" cy="2788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10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11" name="TextBox 8"/>
            <p:cNvSpPr txBox="1">
              <a:spLocks noChangeArrowheads="1"/>
            </p:cNvSpPr>
            <p:nvPr/>
          </p:nvSpPr>
          <p:spPr bwMode="auto">
            <a:xfrm>
              <a:off x="511733" y="3218357"/>
              <a:ext cx="1475557" cy="65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05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0% </a:t>
              </a:r>
              <a:r>
                <a:rPr lang="ru-RU" altLang="ko-KR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- первые </a:t>
              </a:r>
              <a:r>
                <a:rPr lang="ru-RU" altLang="ko-KR" sz="105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8 лет</a:t>
              </a:r>
            </a:p>
            <a:p>
              <a:pPr algn="ctr"/>
              <a:r>
                <a:rPr lang="ru-RU" altLang="ko-KR" sz="105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5% </a:t>
              </a:r>
              <a:r>
                <a:rPr lang="ru-RU" altLang="ko-KR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- с </a:t>
              </a:r>
              <a:r>
                <a:rPr lang="ru-RU" altLang="ko-KR" sz="105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9</a:t>
              </a:r>
              <a:r>
                <a:rPr lang="ru-RU" altLang="ko-KR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 по </a:t>
              </a:r>
              <a:r>
                <a:rPr lang="ru-RU" altLang="ko-KR" sz="105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14 год</a:t>
              </a:r>
            </a:p>
            <a:p>
              <a:pPr algn="ctr"/>
              <a:r>
                <a:rPr lang="ru-RU" altLang="ko-KR" sz="105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13,5% </a:t>
              </a:r>
              <a:r>
                <a:rPr lang="ru-RU" altLang="ko-KR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- после </a:t>
              </a:r>
              <a:r>
                <a:rPr lang="ru-RU" altLang="ko-KR" sz="105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14 лет</a:t>
              </a:r>
              <a:endParaRPr lang="en-US" altLang="ko-KR" sz="1000" b="1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09" name="그룹 41"/>
          <p:cNvGrpSpPr/>
          <p:nvPr/>
        </p:nvGrpSpPr>
        <p:grpSpPr>
          <a:xfrm>
            <a:off x="2630786" y="4061795"/>
            <a:ext cx="1653182" cy="445271"/>
            <a:chOff x="460115" y="3362403"/>
            <a:chExt cx="1527175" cy="504264"/>
          </a:xfrm>
        </p:grpSpPr>
        <p:sp>
          <p:nvSpPr>
            <p:cNvPr id="1048712" name="TextBox 10"/>
            <p:cNvSpPr txBox="1"/>
            <p:nvPr/>
          </p:nvSpPr>
          <p:spPr bwMode="auto">
            <a:xfrm>
              <a:off x="460115" y="3587824"/>
              <a:ext cx="1527175" cy="2788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10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13" name="TextBox 11"/>
            <p:cNvSpPr txBox="1">
              <a:spLocks noChangeArrowheads="1"/>
            </p:cNvSpPr>
            <p:nvPr/>
          </p:nvSpPr>
          <p:spPr bwMode="auto">
            <a:xfrm>
              <a:off x="482339" y="3362403"/>
              <a:ext cx="1387475" cy="31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0% </a:t>
              </a:r>
              <a:r>
                <a:rPr lang="ru-RU" altLang="ko-KR" sz="11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- </a:t>
              </a:r>
              <a:r>
                <a:rPr lang="ru-RU" altLang="ko-KR" sz="120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5 лет</a:t>
              </a:r>
              <a:endParaRPr lang="en-US" altLang="ko-KR" sz="1200" b="1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2097188" name="Picture 2" descr="C:\Users\DembitskiyMN\Desktop\regnum_picture_14538226742391_norm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059" y="3026168"/>
            <a:ext cx="678131" cy="678131"/>
          </a:xfrm>
          <a:prstGeom prst="rect">
            <a:avLst/>
          </a:prstGeom>
          <a:noFill/>
        </p:spPr>
      </p:pic>
      <p:pic>
        <p:nvPicPr>
          <p:cNvPr id="2097189" name="Picture 2" descr="C:\Users\DembitskiyMN\Desktop\truck-303460_960_72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5816" y="3197151"/>
            <a:ext cx="864096" cy="438349"/>
          </a:xfrm>
          <a:prstGeom prst="rect">
            <a:avLst/>
          </a:prstGeom>
          <a:noFill/>
        </p:spPr>
      </p:pic>
      <p:grpSp>
        <p:nvGrpSpPr>
          <p:cNvPr id="110" name="그룹 41"/>
          <p:cNvGrpSpPr/>
          <p:nvPr/>
        </p:nvGrpSpPr>
        <p:grpSpPr>
          <a:xfrm>
            <a:off x="3059832" y="3962272"/>
            <a:ext cx="5968617" cy="615553"/>
            <a:chOff x="460115" y="3362403"/>
            <a:chExt cx="5513684" cy="697107"/>
          </a:xfrm>
        </p:grpSpPr>
        <p:sp>
          <p:nvSpPr>
            <p:cNvPr id="1048714" name="TextBox 16"/>
            <p:cNvSpPr txBox="1"/>
            <p:nvPr/>
          </p:nvSpPr>
          <p:spPr bwMode="auto">
            <a:xfrm>
              <a:off x="460115" y="3587824"/>
              <a:ext cx="1527175" cy="2788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10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15" name="TextBox 17"/>
            <p:cNvSpPr txBox="1">
              <a:spLocks noChangeArrowheads="1"/>
            </p:cNvSpPr>
            <p:nvPr/>
          </p:nvSpPr>
          <p:spPr bwMode="auto">
            <a:xfrm>
              <a:off x="4586324" y="3362403"/>
              <a:ext cx="1387475" cy="697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2% </a:t>
              </a:r>
              <a:r>
                <a:rPr lang="ru-RU" altLang="ko-KR" sz="11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- в федеральный бюджет</a:t>
              </a:r>
              <a:endParaRPr lang="en-US" altLang="ko-KR" sz="11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11" name="그룹 41"/>
          <p:cNvGrpSpPr/>
          <p:nvPr/>
        </p:nvGrpSpPr>
        <p:grpSpPr>
          <a:xfrm>
            <a:off x="4572000" y="4031440"/>
            <a:ext cx="1653182" cy="445271"/>
            <a:chOff x="460115" y="3362403"/>
            <a:chExt cx="1527175" cy="504264"/>
          </a:xfrm>
        </p:grpSpPr>
        <p:sp>
          <p:nvSpPr>
            <p:cNvPr id="1048716" name="TextBox 19"/>
            <p:cNvSpPr txBox="1"/>
            <p:nvPr/>
          </p:nvSpPr>
          <p:spPr bwMode="auto">
            <a:xfrm>
              <a:off x="460115" y="3587824"/>
              <a:ext cx="1527175" cy="2788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10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17" name="TextBox 20"/>
            <p:cNvSpPr txBox="1">
              <a:spLocks noChangeArrowheads="1"/>
            </p:cNvSpPr>
            <p:nvPr/>
          </p:nvSpPr>
          <p:spPr bwMode="auto">
            <a:xfrm>
              <a:off x="482339" y="3362403"/>
              <a:ext cx="1387475" cy="31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0% </a:t>
              </a:r>
              <a:r>
                <a:rPr lang="ru-RU" altLang="ko-KR" sz="11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- </a:t>
              </a:r>
              <a:r>
                <a:rPr lang="ru-RU" altLang="ko-KR" sz="120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10 лет</a:t>
              </a:r>
              <a:endParaRPr lang="en-US" altLang="ko-KR" sz="1200" b="1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12" name="그룹 41"/>
          <p:cNvGrpSpPr/>
          <p:nvPr/>
        </p:nvGrpSpPr>
        <p:grpSpPr>
          <a:xfrm>
            <a:off x="6087170" y="4031440"/>
            <a:ext cx="1653182" cy="445271"/>
            <a:chOff x="460115" y="3362403"/>
            <a:chExt cx="1527175" cy="504264"/>
          </a:xfrm>
        </p:grpSpPr>
        <p:sp>
          <p:nvSpPr>
            <p:cNvPr id="1048718" name="TextBox 22"/>
            <p:cNvSpPr txBox="1"/>
            <p:nvPr/>
          </p:nvSpPr>
          <p:spPr bwMode="auto">
            <a:xfrm>
              <a:off x="460115" y="3587824"/>
              <a:ext cx="1527175" cy="2788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10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19" name="TextBox 23"/>
            <p:cNvSpPr txBox="1">
              <a:spLocks noChangeArrowheads="1"/>
            </p:cNvSpPr>
            <p:nvPr/>
          </p:nvSpPr>
          <p:spPr bwMode="auto">
            <a:xfrm>
              <a:off x="482339" y="3362403"/>
              <a:ext cx="1387475" cy="31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0% </a:t>
              </a:r>
              <a:r>
                <a:rPr lang="ru-RU" altLang="ko-KR" sz="11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- </a:t>
              </a:r>
              <a:r>
                <a:rPr lang="ru-RU" altLang="ko-KR" sz="1200" b="1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5 лет</a:t>
              </a:r>
              <a:endParaRPr lang="en-US" altLang="ko-KR" sz="1200" b="1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2097190" name="Picture 2" descr="C:\Users\DembitskiyMN\Desktop\regnum_picture_14538226742391_norm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2189" y="3030440"/>
            <a:ext cx="678131" cy="678131"/>
          </a:xfrm>
          <a:prstGeom prst="rect">
            <a:avLst/>
          </a:prstGeom>
          <a:noFill/>
        </p:spPr>
      </p:pic>
      <p:pic>
        <p:nvPicPr>
          <p:cNvPr id="2097191" name="Picture 7" descr="C:\Users\DembitskiyMN\Desktop\knopka_na_glavnuy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8051" y="3043122"/>
            <a:ext cx="668057" cy="592378"/>
          </a:xfrm>
          <a:prstGeom prst="rect">
            <a:avLst/>
          </a:prstGeom>
          <a:noFill/>
        </p:spPr>
      </p:pic>
      <p:pic>
        <p:nvPicPr>
          <p:cNvPr id="2097192" name="Picture 3" descr="C:\Users\DembitskiyMN\Desktop\plainicon.com-48523-256px-08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444208" y="2999031"/>
            <a:ext cx="747217" cy="747217"/>
          </a:xfrm>
          <a:prstGeom prst="rect">
            <a:avLst/>
          </a:prstGeom>
          <a:noFill/>
        </p:spPr>
      </p:pic>
      <p:sp>
        <p:nvSpPr>
          <p:cNvPr id="1048722" name="TextBox 31"/>
          <p:cNvSpPr txBox="1"/>
          <p:nvPr/>
        </p:nvSpPr>
        <p:spPr>
          <a:xfrm>
            <a:off x="2771800" y="266612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ТРАНСПОРТ</a:t>
            </a:r>
          </a:p>
        </p:txBody>
      </p:sp>
      <p:sp>
        <p:nvSpPr>
          <p:cNvPr id="1048723" name="TextBox 32"/>
          <p:cNvSpPr txBox="1"/>
          <p:nvPr/>
        </p:nvSpPr>
        <p:spPr>
          <a:xfrm>
            <a:off x="777053" y="269049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ПРИБЫЛЬ</a:t>
            </a:r>
          </a:p>
        </p:txBody>
      </p:sp>
      <p:sp>
        <p:nvSpPr>
          <p:cNvPr id="1048724" name="TextBox 33"/>
          <p:cNvSpPr txBox="1"/>
          <p:nvPr/>
        </p:nvSpPr>
        <p:spPr>
          <a:xfrm>
            <a:off x="7613183" y="2662749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ПРИБЫЛЬ</a:t>
            </a:r>
          </a:p>
        </p:txBody>
      </p:sp>
      <p:sp>
        <p:nvSpPr>
          <p:cNvPr id="1048725" name="TextBox 34"/>
          <p:cNvSpPr txBox="1"/>
          <p:nvPr/>
        </p:nvSpPr>
        <p:spPr>
          <a:xfrm>
            <a:off x="4644008" y="266612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ИМУЩЕСТВО</a:t>
            </a:r>
          </a:p>
        </p:txBody>
      </p:sp>
      <p:sp>
        <p:nvSpPr>
          <p:cNvPr id="1048726" name="TextBox 35"/>
          <p:cNvSpPr txBox="1"/>
          <p:nvPr/>
        </p:nvSpPr>
        <p:spPr>
          <a:xfrm>
            <a:off x="6156176" y="266612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ЗЕМЛЯ</a:t>
            </a:r>
          </a:p>
        </p:txBody>
      </p:sp>
      <p:sp>
        <p:nvSpPr>
          <p:cNvPr id="1048728" name="TextBox 37"/>
          <p:cNvSpPr txBox="1"/>
          <p:nvPr/>
        </p:nvSpPr>
        <p:spPr>
          <a:xfrm>
            <a:off x="924293" y="2061968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НАЛОГОВЫЕ ЛЬГОТЫ</a:t>
            </a:r>
          </a:p>
        </p:txBody>
      </p:sp>
      <p:sp>
        <p:nvSpPr>
          <p:cNvPr id="1048729" name="TextBox 38"/>
          <p:cNvSpPr txBox="1"/>
          <p:nvPr/>
        </p:nvSpPr>
        <p:spPr>
          <a:xfrm>
            <a:off x="107504" y="2332510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РЕГИОНАЛЬНЫЕ</a:t>
            </a:r>
          </a:p>
        </p:txBody>
      </p:sp>
      <p:sp>
        <p:nvSpPr>
          <p:cNvPr id="1048730" name="TextBox 39"/>
          <p:cNvSpPr txBox="1"/>
          <p:nvPr/>
        </p:nvSpPr>
        <p:spPr>
          <a:xfrm>
            <a:off x="7572616" y="2229641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ФЕДЕРАЛЬНЫЕ</a:t>
            </a:r>
          </a:p>
        </p:txBody>
      </p:sp>
      <p:sp>
        <p:nvSpPr>
          <p:cNvPr id="1048731" name="Прямоугольник 3"/>
          <p:cNvSpPr/>
          <p:nvPr/>
        </p:nvSpPr>
        <p:spPr>
          <a:xfrm>
            <a:off x="3262670" y="1069454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ОЭЗ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«ДУБНА»</a:t>
            </a:r>
          </a:p>
        </p:txBody>
      </p:sp>
      <p:sp>
        <p:nvSpPr>
          <p:cNvPr id="1048732" name="Прямоугольник 41"/>
          <p:cNvSpPr/>
          <p:nvPr/>
        </p:nvSpPr>
        <p:spPr>
          <a:xfrm>
            <a:off x="6190506" y="1153381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ОЭЗ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«ИСТОК»</a:t>
            </a:r>
          </a:p>
        </p:txBody>
      </p:sp>
      <p:sp>
        <p:nvSpPr>
          <p:cNvPr id="1048733" name="Прямоугольник 42"/>
          <p:cNvSpPr/>
          <p:nvPr/>
        </p:nvSpPr>
        <p:spPr>
          <a:xfrm>
            <a:off x="4463988" y="1054065"/>
            <a:ext cx="1908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ОЭЗ</a:t>
            </a:r>
          </a:p>
          <a:p>
            <a:pPr algn="ctr"/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«СТУПИНО</a:t>
            </a:r>
          </a:p>
          <a:p>
            <a:pPr algn="ctr"/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КВАДРАТ»</a:t>
            </a:r>
          </a:p>
        </p:txBody>
      </p:sp>
      <p:sp>
        <p:nvSpPr>
          <p:cNvPr id="1048734" name="TextBox 43"/>
          <p:cNvSpPr txBox="1"/>
          <p:nvPr/>
        </p:nvSpPr>
        <p:spPr>
          <a:xfrm>
            <a:off x="107504" y="1153381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Для размещения производства в ОЭЗ необходимо обратиться в </a:t>
            </a: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Министерство инвестиций, промышленности и науки МО 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или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Корпорацию развития МО</a:t>
            </a:r>
          </a:p>
        </p:txBody>
      </p:sp>
      <p:sp>
        <p:nvSpPr>
          <p:cNvPr id="1048735" name="TextBox 44"/>
          <p:cNvSpPr txBox="1"/>
          <p:nvPr/>
        </p:nvSpPr>
        <p:spPr>
          <a:xfrm>
            <a:off x="146386" y="4691920"/>
            <a:ext cx="895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Отсутствие таможенных пошлин</a:t>
            </a:r>
          </a:p>
        </p:txBody>
      </p:sp>
      <p:sp>
        <p:nvSpPr>
          <p:cNvPr id="44" name="Прямоугольник 41"/>
          <p:cNvSpPr/>
          <p:nvPr/>
        </p:nvSpPr>
        <p:spPr>
          <a:xfrm>
            <a:off x="7504659" y="1153381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ОЭЗ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«КАШИРА»</a:t>
            </a:r>
          </a:p>
        </p:txBody>
      </p:sp>
      <p:sp>
        <p:nvSpPr>
          <p:cNvPr id="40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1.3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739" name="Shape 143"/>
          <p:cNvSpPr txBox="1"/>
          <p:nvPr/>
        </p:nvSpPr>
        <p:spPr>
          <a:xfrm>
            <a:off x="1907704" y="101570"/>
            <a:ext cx="8604558" cy="553943"/>
          </a:xfrm>
          <a:prstGeom prst="rect">
            <a:avLst/>
          </a:prstGeom>
          <a:ln w="12700">
            <a:miter lim="400000"/>
          </a:ln>
        </p:spPr>
        <p:txBody>
          <a:bodyPr wrap="square" lIns="91413" tIns="91413" rIns="91413" bIns="91413" anchor="ctr">
            <a:spAutoFit/>
          </a:bodyPr>
          <a:lstStyle>
            <a:lvl1pPr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marL="12700" hangingPunct="1"/>
            <a:r>
              <a:rPr lang="ru-RU" sz="2400" kern="1200" spc="-5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  <a:cs typeface="DINPro-Bold"/>
              </a:rPr>
              <a:t>Инвестиционный налоговый вычет</a:t>
            </a:r>
            <a:endParaRPr lang="ru-RU" sz="2400" dirty="0">
              <a:solidFill>
                <a:schemeClr val="bg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48741" name="Прямоугольник 18"/>
          <p:cNvSpPr/>
          <p:nvPr/>
        </p:nvSpPr>
        <p:spPr>
          <a:xfrm>
            <a:off x="244050" y="1707654"/>
            <a:ext cx="3175822" cy="576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Без ограничения объема инвестиций:</a:t>
            </a:r>
          </a:p>
        </p:txBody>
      </p:sp>
      <p:sp>
        <p:nvSpPr>
          <p:cNvPr id="1048744" name="Прямоугольник 21"/>
          <p:cNvSpPr/>
          <p:nvPr/>
        </p:nvSpPr>
        <p:spPr>
          <a:xfrm>
            <a:off x="5292080" y="1707653"/>
            <a:ext cx="3384376" cy="5666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  <a:sym typeface="Arial"/>
              </a:rPr>
              <a:t>Инвестиции от 25 млн руб.: </a:t>
            </a:r>
          </a:p>
        </p:txBody>
      </p:sp>
      <p:sp>
        <p:nvSpPr>
          <p:cNvPr id="1048746" name="TextBox 24"/>
          <p:cNvSpPr txBox="1"/>
          <p:nvPr/>
        </p:nvSpPr>
        <p:spPr>
          <a:xfrm>
            <a:off x="179512" y="843558"/>
            <a:ext cx="8856984" cy="707874"/>
          </a:xfrm>
          <a:prstGeom prst="rect">
            <a:avLst/>
          </a:prstGeom>
          <a:ln w="12700">
            <a:miter lim="400000"/>
          </a:ln>
        </p:spPr>
        <p:txBody>
          <a:bodyPr wrap="square" lIns="45714" tIns="45714" rIns="45714" bIns="45714">
            <a:spAutoFit/>
          </a:bodyPr>
          <a:lstStyle>
            <a:lvl1pPr>
              <a:defRPr sz="16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algn="ctr"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2000" dirty="0">
                <a:solidFill>
                  <a:srgbClr val="C00000"/>
                </a:solidFill>
                <a:latin typeface="Century Gothic" pitchFamily="34" charset="0"/>
              </a:rPr>
              <a:t>Снижение налога на прибыль до 10%</a:t>
            </a:r>
            <a:r>
              <a:rPr lang="ru-RU" sz="2000" b="0" dirty="0">
                <a:solidFill>
                  <a:srgbClr val="323F4F">
                    <a:lumMod val="60000"/>
                    <a:lumOff val="40000"/>
                  </a:srgbClr>
                </a:solidFill>
                <a:latin typeface="Century Gothic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на сумму, соразмерную инвестициям</a:t>
            </a:r>
            <a:r>
              <a:rPr lang="ru-RU" sz="2000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*</a:t>
            </a: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до 01.01.2028 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309464" y="4587974"/>
            <a:ext cx="4671356" cy="600152"/>
          </a:xfrm>
          <a:prstGeom prst="rect">
            <a:avLst/>
          </a:prstGeom>
          <a:ln w="12700">
            <a:miter lim="400000"/>
          </a:ln>
        </p:spPr>
        <p:txBody>
          <a:bodyPr wrap="square" lIns="45714" tIns="45714" rIns="45714" bIns="45714">
            <a:spAutoFit/>
          </a:bodyPr>
          <a:lstStyle>
            <a:lvl1pPr>
              <a:defRPr sz="16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* - инвестициям в 3-7 амортизационную группу в текущем периоде (</a:t>
            </a:r>
            <a:r>
              <a:rPr lang="ru-RU" sz="11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с 01.01.2020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– в 3 -10 амортизационную группу (за исключением зданий, сооружений)</a:t>
            </a:r>
          </a:p>
        </p:txBody>
      </p:sp>
      <p:sp>
        <p:nvSpPr>
          <p:cNvPr id="13" name="TextBox 45"/>
          <p:cNvSpPr txBox="1"/>
          <p:nvPr/>
        </p:nvSpPr>
        <p:spPr bwMode="auto">
          <a:xfrm>
            <a:off x="244051" y="2370932"/>
            <a:ext cx="382389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Возможно применение для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- ж/д и грузовые перевозки, транспорт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- разработка ПО (IT); центры обработки данных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- лизинг ж/д, транспорт и оборудование</a:t>
            </a:r>
          </a:p>
          <a:p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ko-KR" altLang="en-US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4" name="TextBox 45"/>
          <p:cNvSpPr txBox="1"/>
          <p:nvPr/>
        </p:nvSpPr>
        <p:spPr bwMode="auto">
          <a:xfrm>
            <a:off x="5212603" y="2363852"/>
            <a:ext cx="353586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Возможно применение для производства: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- лекарственных препаратов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- машин и оборудования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- автотранспортных средств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- прочих транспортных средств</a:t>
            </a:r>
          </a:p>
          <a:p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+ деятельность по предоставлению мест </a:t>
            </a:r>
            <a:b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для временного проживания</a:t>
            </a: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+ % обновления основных фондов 15% каждый год или 45% за 3 года</a:t>
            </a:r>
          </a:p>
          <a:p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ko-KR" altLang="en-US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5" name="TextBox 58"/>
          <p:cNvSpPr txBox="1"/>
          <p:nvPr/>
        </p:nvSpPr>
        <p:spPr>
          <a:xfrm>
            <a:off x="637930" y="27631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СТАТЬЯ 286.1</a:t>
            </a:r>
          </a:p>
        </p:txBody>
      </p:sp>
      <p:sp>
        <p:nvSpPr>
          <p:cNvPr id="16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1.4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746" name="TextBox 24"/>
          <p:cNvSpPr txBox="1"/>
          <p:nvPr/>
        </p:nvSpPr>
        <p:spPr>
          <a:xfrm>
            <a:off x="755576" y="756467"/>
            <a:ext cx="6880499" cy="246209"/>
          </a:xfrm>
          <a:prstGeom prst="rect">
            <a:avLst/>
          </a:prstGeom>
          <a:ln w="12700">
            <a:miter lim="400000"/>
          </a:ln>
        </p:spPr>
        <p:txBody>
          <a:bodyPr wrap="square" lIns="45714" tIns="45714" rIns="45714" bIns="45714">
            <a:spAutoFit/>
          </a:bodyPr>
          <a:lstStyle>
            <a:lvl1pPr>
              <a:defRPr sz="16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1000" b="0" dirty="0">
                <a:solidFill>
                  <a:schemeClr val="bg2"/>
                </a:solidFill>
                <a:latin typeface="Century Gothic" pitchFamily="34" charset="0"/>
              </a:rPr>
              <a:t>Только новое строительство – прямого действия (без соглашения)</a:t>
            </a:r>
          </a:p>
        </p:txBody>
      </p:sp>
      <p:sp>
        <p:nvSpPr>
          <p:cNvPr id="15" name="TextBox 58"/>
          <p:cNvSpPr txBox="1"/>
          <p:nvPr/>
        </p:nvSpPr>
        <p:spPr>
          <a:xfrm>
            <a:off x="685513" y="22465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СТАТЬЯ 26.27</a:t>
            </a:r>
            <a:b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ЛЬГОТЫ ДЛЯ ПЕРВЫХ ПРИОБРЕТАТЕЛЕЙ АДЦ И ПОМЕЩЕНИЙ В НИХ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251520" y="1131590"/>
            <a:ext cx="8806159" cy="5847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14" tIns="45714" rIns="45714" bIns="45714">
            <a:spAutoFit/>
          </a:bodyPr>
          <a:lstStyle>
            <a:lvl1pPr>
              <a:defRPr sz="16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1400" b="0" dirty="0">
                <a:solidFill>
                  <a:schemeClr val="bg2"/>
                </a:solidFill>
                <a:latin typeface="Century Gothic" pitchFamily="34" charset="0"/>
              </a:rPr>
              <a:t>Льгота предоставляется автоматически после инвестирования в объекты нового строительства стоимостью 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&gt;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 50 млн рублей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43717" y="2127239"/>
            <a:ext cx="8640959" cy="658785"/>
            <a:chOff x="503041" y="2022429"/>
            <a:chExt cx="8640959" cy="658785"/>
          </a:xfrm>
        </p:grpSpPr>
        <p:sp>
          <p:nvSpPr>
            <p:cNvPr id="17" name="TextBox 24"/>
            <p:cNvSpPr txBox="1"/>
            <p:nvPr/>
          </p:nvSpPr>
          <p:spPr>
            <a:xfrm>
              <a:off x="503041" y="2022429"/>
              <a:ext cx="8640959" cy="64631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4" tIns="45714" rIns="45714" bIns="45714">
              <a:spAutoFit/>
            </a:bodyPr>
            <a:lstStyle>
              <a:lvl1pPr>
                <a:defRPr sz="16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12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ru-RU" sz="1800" dirty="0">
                  <a:solidFill>
                    <a:schemeClr val="bg2"/>
                  </a:solidFill>
                  <a:latin typeface="Century Gothic" pitchFamily="34" charset="0"/>
                </a:rPr>
                <a:t>15,5 %</a:t>
              </a:r>
              <a:r>
                <a:rPr lang="ru-RU" sz="1800" b="0" dirty="0">
                  <a:solidFill>
                    <a:schemeClr val="bg2"/>
                  </a:solidFill>
                  <a:latin typeface="Century Gothic" pitchFamily="34" charset="0"/>
                </a:rPr>
                <a:t> налог на прибыль + Освобождение от налога на имущество</a:t>
              </a:r>
            </a:p>
            <a:p>
              <a:pPr>
                <a:defRPr sz="12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ru-RU" sz="1800" b="0" dirty="0">
                  <a:solidFill>
                    <a:schemeClr val="bg2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18" name="TextBox 24"/>
            <p:cNvSpPr txBox="1"/>
            <p:nvPr/>
          </p:nvSpPr>
          <p:spPr>
            <a:xfrm>
              <a:off x="2035301" y="2387487"/>
              <a:ext cx="1384571" cy="276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4" tIns="45714" rIns="45714" bIns="45714">
              <a:spAutoFit/>
            </a:bodyPr>
            <a:lstStyle>
              <a:lvl1pPr>
                <a:defRPr sz="16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12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ru-RU" b="0" dirty="0">
                  <a:solidFill>
                    <a:schemeClr val="bg2"/>
                  </a:solidFill>
                  <a:latin typeface="Century Gothic" pitchFamily="34" charset="0"/>
                </a:rPr>
                <a:t>на срок 4 года</a:t>
              </a: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7075861" y="2404227"/>
              <a:ext cx="1384571" cy="276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4" tIns="45714" rIns="45714" bIns="45714">
              <a:spAutoFit/>
            </a:bodyPr>
            <a:lstStyle>
              <a:lvl1pPr>
                <a:defRPr sz="16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12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ru-RU" b="0" dirty="0">
                  <a:solidFill>
                    <a:schemeClr val="bg2"/>
                  </a:solidFill>
                  <a:latin typeface="Century Gothic" pitchFamily="34" charset="0"/>
                </a:rPr>
                <a:t>на срок 4 года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3363838"/>
            <a:ext cx="8806159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Под АДЦ </a:t>
            </a:r>
            <a:r>
              <a:rPr lang="ru-RU" dirty="0"/>
              <a:t>понимается нежилое здание (строение, сооружение), вновь построенное и впервые введенное в эксплуатацию с 1 января 2018 по 31 декабря 2025 года, которое соответствует пунктам 3 статьи 378.2 налогового кодекса РФ, право собственности на которое зарегистрировано Организацией в течение одного года после ввода его в эксплуатацию, стоимость приобретения которого на момент принятия на бухгалтерский учет Организации составляет не менее 50 млн</a:t>
            </a:r>
          </a:p>
        </p:txBody>
      </p:sp>
      <p:sp>
        <p:nvSpPr>
          <p:cNvPr id="12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68514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extBox 58"/>
          <p:cNvSpPr txBox="1"/>
          <p:nvPr/>
        </p:nvSpPr>
        <p:spPr>
          <a:xfrm>
            <a:off x="611560" y="175741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ПРЕДОСТАВЛЕНИЕ УЧАСТКА НА БЕСКОНКУРСНОЙ ОСНОВЕ</a:t>
            </a:r>
          </a:p>
          <a:p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ЗАКОН МОСКОВСКОЙ ОБЛАСТИ № 27/2015-ОЗ от 18.03.2015</a:t>
            </a:r>
            <a:b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Постановление Правительства МО от 22.04.2015 № 272/13</a:t>
            </a:r>
          </a:p>
        </p:txBody>
      </p:sp>
      <p:pic>
        <p:nvPicPr>
          <p:cNvPr id="2097195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pic>
        <p:nvPicPr>
          <p:cNvPr id="2097196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1392926"/>
            <a:ext cx="1908720" cy="1145233"/>
          </a:xfrm>
          <a:prstGeom prst="rect">
            <a:avLst/>
          </a:prstGeom>
          <a:noFill/>
        </p:spPr>
      </p:pic>
      <p:pic>
        <p:nvPicPr>
          <p:cNvPr id="2097197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59224" y="1392925"/>
            <a:ext cx="1908720" cy="1145233"/>
          </a:xfrm>
          <a:prstGeom prst="rect">
            <a:avLst/>
          </a:prstGeom>
          <a:noFill/>
        </p:spPr>
      </p:pic>
      <p:sp>
        <p:nvSpPr>
          <p:cNvPr id="1048751" name="TextBox 45"/>
          <p:cNvSpPr txBox="1"/>
          <p:nvPr/>
        </p:nvSpPr>
        <p:spPr bwMode="auto">
          <a:xfrm>
            <a:off x="525331" y="2443991"/>
            <a:ext cx="4190685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Регистрация в МО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Увеличение количества рабочих мест и ежегодных налоговых поступлений</a:t>
            </a:r>
          </a:p>
          <a:p>
            <a:endParaRPr lang="ko-KR" altLang="en-US" sz="11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48752" name="TextBox 46"/>
          <p:cNvSpPr txBox="1"/>
          <p:nvPr/>
        </p:nvSpPr>
        <p:spPr>
          <a:xfrm>
            <a:off x="2017857" y="179626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УСЛОВИЯ</a:t>
            </a:r>
          </a:p>
        </p:txBody>
      </p:sp>
      <p:sp>
        <p:nvSpPr>
          <p:cNvPr id="1048753" name="TextBox 47"/>
          <p:cNvSpPr txBox="1"/>
          <p:nvPr/>
        </p:nvSpPr>
        <p:spPr>
          <a:xfrm>
            <a:off x="5868144" y="181218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ДОКУМЕНТЫ </a:t>
            </a:r>
          </a:p>
        </p:txBody>
      </p:sp>
      <p:pic>
        <p:nvPicPr>
          <p:cNvPr id="2097198" name="Picture 2" descr="C:\Users\DembitskiyMN\Desktop\123123123123123125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1724294"/>
            <a:ext cx="482495" cy="482495"/>
          </a:xfrm>
          <a:prstGeom prst="rect">
            <a:avLst/>
          </a:prstGeom>
          <a:noFill/>
        </p:spPr>
      </p:pic>
      <p:pic>
        <p:nvPicPr>
          <p:cNvPr id="2097199" name="Picture 4" descr="C:\Users\DembitskiyMN\Desktop\znak-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872" y="1799441"/>
            <a:ext cx="365214" cy="365214"/>
          </a:xfrm>
          <a:prstGeom prst="rect">
            <a:avLst/>
          </a:prstGeom>
          <a:noFill/>
        </p:spPr>
      </p:pic>
      <p:sp>
        <p:nvSpPr>
          <p:cNvPr id="1048754" name="TextBox 50"/>
          <p:cNvSpPr txBox="1"/>
          <p:nvPr/>
        </p:nvSpPr>
        <p:spPr bwMode="auto">
          <a:xfrm>
            <a:off x="4967536" y="2485802"/>
            <a:ext cx="3924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Инвестиционная декларация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Концепция проекта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Учредительные документы инициатора проекта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Бухгалтерская отчетность</a:t>
            </a:r>
          </a:p>
          <a:p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Документы, подтверждающие возможность финансирования проекта</a:t>
            </a:r>
          </a:p>
        </p:txBody>
      </p:sp>
      <p:sp>
        <p:nvSpPr>
          <p:cNvPr id="1048756" name="TextBox 13"/>
          <p:cNvSpPr txBox="1"/>
          <p:nvPr/>
        </p:nvSpPr>
        <p:spPr>
          <a:xfrm>
            <a:off x="135606" y="4526999"/>
            <a:ext cx="8828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Для получения участка необходимо направить ходатайство на имя Губернатора Московской области</a:t>
            </a:r>
          </a:p>
        </p:txBody>
      </p:sp>
      <p:sp>
        <p:nvSpPr>
          <p:cNvPr id="14" name="TextBox 71"/>
          <p:cNvSpPr txBox="1"/>
          <p:nvPr/>
        </p:nvSpPr>
        <p:spPr>
          <a:xfrm>
            <a:off x="35496" y="224654"/>
            <a:ext cx="55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26798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extBox 58"/>
          <p:cNvSpPr txBox="1"/>
          <p:nvPr/>
        </p:nvSpPr>
        <p:spPr>
          <a:xfrm>
            <a:off x="611560" y="175741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УПРАВЛЕНИЕ ПРОМЫШЛЕННОЙ ПОЛИТИКИ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+7 (495) 109-07-07 Офисы «Мой бизнес»</a:t>
            </a: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mybusiness@mosreg.ru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https://invest.mosreg.ru/business_creation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60" name="TextBox 71"/>
          <p:cNvSpPr txBox="1"/>
          <p:nvPr/>
        </p:nvSpPr>
        <p:spPr>
          <a:xfrm>
            <a:off x="179512" y="17574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48761" name="TextBox 5"/>
          <p:cNvSpPr txBox="1"/>
          <p:nvPr/>
        </p:nvSpPr>
        <p:spPr>
          <a:xfrm>
            <a:off x="1187624" y="1549117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Субсидия на компенсацию затрат на создание инженерной инфраструктуры</a:t>
            </a:r>
          </a:p>
          <a:p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Фонд развития промышленности МО</a:t>
            </a:r>
          </a:p>
          <a:p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Портал кооперации промышленных предприятий МО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Поддержка участников национального проекта «Производительность труда и поддержка занятости»</a:t>
            </a:r>
          </a:p>
          <a:p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extBox 58"/>
          <p:cNvSpPr txBox="1"/>
          <p:nvPr/>
        </p:nvSpPr>
        <p:spPr>
          <a:xfrm>
            <a:off x="611560" y="17574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ВОЗМЕЩЕНИЕ ЗАТРАТ НА СОЗДАНИЕ ОБЪЕКТОВ ИНЖЕНЕРНОЙ ИНФРАСТРУКТУРЫ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ПОСТАНОВЛЕНИЕ ПРАВИТЕЛЬСТВА МОСКОВСКОЙ ОБЛАСТИ ОТ 25.10.2016 № 788/39</a:t>
            </a:r>
          </a:p>
        </p:txBody>
      </p:sp>
      <p:pic>
        <p:nvPicPr>
          <p:cNvPr id="2097201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765" name="TextBox 71"/>
          <p:cNvSpPr txBox="1"/>
          <p:nvPr/>
        </p:nvSpPr>
        <p:spPr>
          <a:xfrm>
            <a:off x="34217" y="224654"/>
            <a:ext cx="590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2.1</a:t>
            </a:r>
          </a:p>
        </p:txBody>
      </p:sp>
      <p:sp>
        <p:nvSpPr>
          <p:cNvPr id="1048766" name="TextBox 18"/>
          <p:cNvSpPr txBox="1"/>
          <p:nvPr/>
        </p:nvSpPr>
        <p:spPr>
          <a:xfrm>
            <a:off x="3995570" y="1131590"/>
            <a:ext cx="187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ОСОБЕННОСТИ:</a:t>
            </a:r>
          </a:p>
        </p:txBody>
      </p:sp>
      <p:sp>
        <p:nvSpPr>
          <p:cNvPr id="1048767" name="TextBox 20"/>
          <p:cNvSpPr txBox="1"/>
          <p:nvPr/>
        </p:nvSpPr>
        <p:spPr>
          <a:xfrm>
            <a:off x="3609408" y="1411489"/>
            <a:ext cx="5426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Субсидия не более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10%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 от стоимости всего проекта;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Регистрация предприятия на территории МО;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Ведение производственной деятельности в соответствии с </a:t>
            </a:r>
            <a:r>
              <a:rPr lang="ru-RU" sz="1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разделом С 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(ОКВЭД 2);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технологического присоединения 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от ресурсоснабжающей организации;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заключения ГАУ МО «</a:t>
            </a:r>
            <a:r>
              <a:rPr lang="ru-RU" sz="11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Мособлгосэкспертиза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о правильности определения сметной стоимости по компенсируемым затратам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6" name="그룹 44"/>
          <p:cNvGrpSpPr/>
          <p:nvPr/>
        </p:nvGrpSpPr>
        <p:grpSpPr>
          <a:xfrm>
            <a:off x="3491880" y="4518867"/>
            <a:ext cx="1527175" cy="456257"/>
            <a:chOff x="460115" y="3362399"/>
            <a:chExt cx="1527175" cy="456257"/>
          </a:xfrm>
        </p:grpSpPr>
        <p:sp>
          <p:nvSpPr>
            <p:cNvPr id="1048768" name="TextBox 31"/>
            <p:cNvSpPr txBox="1"/>
            <p:nvPr/>
          </p:nvSpPr>
          <p:spPr bwMode="auto">
            <a:xfrm>
              <a:off x="460115" y="3587824"/>
              <a:ext cx="1527175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69" name="TextBox 3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Локальные очистные сооружения</a:t>
              </a:r>
              <a:endParaRPr lang="en-US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2097202" name="Picture 3" descr="C:\Users\DembitskiyMN\Desktop\no-translate-detected_318-44259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00" y="3651870"/>
            <a:ext cx="706067" cy="706067"/>
          </a:xfrm>
          <a:prstGeom prst="rect">
            <a:avLst/>
          </a:prstGeom>
          <a:noFill/>
        </p:spPr>
      </p:pic>
      <p:pic>
        <p:nvPicPr>
          <p:cNvPr id="2097203" name="Picture 4" descr="C:\Users\DembitskiyMN\Desktop\lightbulb-312459_6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9936" y="3651870"/>
            <a:ext cx="457880" cy="676774"/>
          </a:xfrm>
          <a:prstGeom prst="rect">
            <a:avLst/>
          </a:prstGeom>
          <a:noFill/>
        </p:spPr>
      </p:pic>
      <p:pic>
        <p:nvPicPr>
          <p:cNvPr id="2097204" name="Picture 5" descr="C:\Users\DembitskiyMN\Desktop\1bbb91d2e3cf522eb322fc3a583e58bea010356c_origina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752" y="3435846"/>
            <a:ext cx="1269656" cy="1107230"/>
          </a:xfrm>
          <a:prstGeom prst="rect">
            <a:avLst/>
          </a:prstGeom>
          <a:noFill/>
        </p:spPr>
      </p:pic>
      <p:pic>
        <p:nvPicPr>
          <p:cNvPr id="2097205" name="Picture 6" descr="C:\Users\DembitskiyMN\Desktop\peskootelitel_dlya_chemy_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0476" y="3795886"/>
            <a:ext cx="909985" cy="498216"/>
          </a:xfrm>
          <a:prstGeom prst="rect">
            <a:avLst/>
          </a:prstGeom>
          <a:noFill/>
        </p:spPr>
      </p:pic>
      <p:grpSp>
        <p:nvGrpSpPr>
          <p:cNvPr id="127" name="그룹 44"/>
          <p:cNvGrpSpPr/>
          <p:nvPr/>
        </p:nvGrpSpPr>
        <p:grpSpPr>
          <a:xfrm>
            <a:off x="6300192" y="4421126"/>
            <a:ext cx="1527175" cy="646331"/>
            <a:chOff x="460115" y="3362399"/>
            <a:chExt cx="1527175" cy="646331"/>
          </a:xfrm>
        </p:grpSpPr>
        <p:sp>
          <p:nvSpPr>
            <p:cNvPr id="1048770" name="TextBox 41"/>
            <p:cNvSpPr txBox="1"/>
            <p:nvPr/>
          </p:nvSpPr>
          <p:spPr bwMode="auto">
            <a:xfrm>
              <a:off x="460115" y="3587824"/>
              <a:ext cx="1527175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71" name="TextBox 4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Дорожная инфраструктура</a:t>
              </a:r>
            </a:p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(автомобильные дороги)</a:t>
              </a:r>
            </a:p>
          </p:txBody>
        </p:sp>
      </p:grpSp>
      <p:pic>
        <p:nvPicPr>
          <p:cNvPr id="2097206" name="Picture 5" descr="C:\Users\DembitskiyMN\Desktop\4815_trainIcon.png"/>
          <p:cNvPicPr>
            <a:picLocks noChangeAspect="1" noChangeArrowheads="1"/>
          </p:cNvPicPr>
          <p:nvPr/>
        </p:nvPicPr>
        <p:blipFill>
          <a:blip r:embed="rId9">
            <a:biLevel thresh="50000"/>
          </a:blip>
          <a:srcRect/>
          <a:stretch>
            <a:fillRect/>
          </a:stretch>
        </p:blipFill>
        <p:spPr bwMode="auto">
          <a:xfrm>
            <a:off x="5325217" y="3644479"/>
            <a:ext cx="800941" cy="720847"/>
          </a:xfrm>
          <a:prstGeom prst="rect">
            <a:avLst/>
          </a:prstGeom>
          <a:noFill/>
        </p:spPr>
      </p:pic>
      <p:pic>
        <p:nvPicPr>
          <p:cNvPr id="2097207" name="Picture 6" descr="C:\Users\DembitskiyMN\Desktop\images.png"/>
          <p:cNvPicPr>
            <a:picLocks noChangeAspect="1" noChangeArrowheads="1"/>
          </p:cNvPicPr>
          <p:nvPr/>
        </p:nvPicPr>
        <p:blipFill>
          <a:blip r:embed="rId10">
            <a:biLevel thresh="50000"/>
          </a:blip>
          <a:srcRect/>
          <a:stretch>
            <a:fillRect/>
          </a:stretch>
        </p:blipFill>
        <p:spPr bwMode="auto">
          <a:xfrm>
            <a:off x="6726208" y="3708048"/>
            <a:ext cx="673891" cy="673891"/>
          </a:xfrm>
          <a:prstGeom prst="rect">
            <a:avLst/>
          </a:prstGeom>
          <a:noFill/>
        </p:spPr>
      </p:pic>
      <p:sp>
        <p:nvSpPr>
          <p:cNvPr id="1048772" name="Прямоугольник 2"/>
          <p:cNvSpPr/>
          <p:nvPr/>
        </p:nvSpPr>
        <p:spPr>
          <a:xfrm>
            <a:off x="35496" y="4556653"/>
            <a:ext cx="1149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Водоснабжение</a:t>
            </a:r>
            <a:endParaRPr lang="en-US" altLang="ko-KR" sz="900" dirty="0">
              <a:solidFill>
                <a:schemeClr val="bg2"/>
              </a:solidFill>
              <a:latin typeface="Century Gothic" panose="020B0502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48773" name="Прямоугольник 64"/>
          <p:cNvSpPr/>
          <p:nvPr/>
        </p:nvSpPr>
        <p:spPr>
          <a:xfrm>
            <a:off x="1187624" y="4555696"/>
            <a:ext cx="1204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Электрификация</a:t>
            </a:r>
            <a:endParaRPr lang="en-US" altLang="ko-KR" sz="900" dirty="0">
              <a:solidFill>
                <a:schemeClr val="bg2"/>
              </a:solidFill>
              <a:latin typeface="Century Gothic" panose="020B0502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48774" name="Прямоугольник 65"/>
          <p:cNvSpPr/>
          <p:nvPr/>
        </p:nvSpPr>
        <p:spPr>
          <a:xfrm>
            <a:off x="2492717" y="4555696"/>
            <a:ext cx="9637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Газификация</a:t>
            </a:r>
            <a:endParaRPr lang="en-US" altLang="ko-KR" sz="900" dirty="0">
              <a:solidFill>
                <a:schemeClr val="bg2"/>
              </a:solidFill>
              <a:latin typeface="Century Gothic" panose="020B0502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48775" name="Прямоугольник 66"/>
          <p:cNvSpPr/>
          <p:nvPr/>
        </p:nvSpPr>
        <p:spPr>
          <a:xfrm>
            <a:off x="4932040" y="4518867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Железнодорожные пути</a:t>
            </a:r>
          </a:p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необщего пользования</a:t>
            </a:r>
          </a:p>
        </p:txBody>
      </p:sp>
      <p:sp>
        <p:nvSpPr>
          <p:cNvPr id="1048776" name="Прямоугольник 67"/>
          <p:cNvSpPr/>
          <p:nvPr/>
        </p:nvSpPr>
        <p:spPr>
          <a:xfrm>
            <a:off x="251520" y="1131590"/>
            <a:ext cx="38164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80 млн руб. если:</a:t>
            </a:r>
          </a:p>
          <a:p>
            <a:pPr lvl="0"/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30</a:t>
            </a:r>
            <a:r>
              <a:rPr lang="ru-RU" sz="1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новых рабочих мест с з</a:t>
            </a:r>
            <a:r>
              <a:rPr lang="en-US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 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тыс. руб</a:t>
            </a:r>
            <a:r>
              <a:rPr lang="ru-RU" sz="11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Инвестиции от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 млн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до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 млрд руб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1100" dirty="0">
              <a:solidFill>
                <a:schemeClr val="bg2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100 млн руб. если:</a:t>
            </a: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ru-RU" sz="11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новых рабочих мест с з</a:t>
            </a:r>
            <a:r>
              <a:rPr lang="en-US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 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тыс. руб.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Инвестиции от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 млрд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5 млрд руб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200 млн руб. если:</a:t>
            </a: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</a:t>
            </a:r>
            <a:r>
              <a:rPr lang="ru-RU" sz="1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новых рабочих мест с з</a:t>
            </a:r>
            <a:r>
              <a:rPr lang="en-US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 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тыс. руб.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Инвестиции от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 млрд руб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97208" name="Picture 3" descr="C:\Users\VelikanovVV\Desktop\heating-radiator.png"/>
          <p:cNvPicPr>
            <a:picLocks noChangeAspect="1" noChangeArrowheads="1"/>
          </p:cNvPicPr>
          <p:nvPr/>
        </p:nvPicPr>
        <p:blipFill>
          <a:blip r:embed="rId11">
            <a:biLevel thresh="50000"/>
          </a:blip>
          <a:srcRect/>
          <a:stretch>
            <a:fillRect/>
          </a:stretch>
        </p:blipFill>
        <p:spPr bwMode="auto">
          <a:xfrm>
            <a:off x="7960105" y="3700419"/>
            <a:ext cx="802216" cy="647851"/>
          </a:xfrm>
          <a:prstGeom prst="rect">
            <a:avLst/>
          </a:prstGeom>
          <a:noFill/>
        </p:spPr>
      </p:pic>
      <p:grpSp>
        <p:nvGrpSpPr>
          <p:cNvPr id="128" name="그룹 44"/>
          <p:cNvGrpSpPr/>
          <p:nvPr/>
        </p:nvGrpSpPr>
        <p:grpSpPr>
          <a:xfrm>
            <a:off x="7616825" y="4573166"/>
            <a:ext cx="1527175" cy="321892"/>
            <a:chOff x="460115" y="3496764"/>
            <a:chExt cx="1527175" cy="321892"/>
          </a:xfrm>
        </p:grpSpPr>
        <p:sp>
          <p:nvSpPr>
            <p:cNvPr id="1048777" name="TextBox 74"/>
            <p:cNvSpPr txBox="1"/>
            <p:nvPr/>
          </p:nvSpPr>
          <p:spPr bwMode="auto">
            <a:xfrm>
              <a:off x="460115" y="3587824"/>
              <a:ext cx="1527175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78" name="TextBox 75"/>
            <p:cNvSpPr txBox="1">
              <a:spLocks noChangeArrowheads="1"/>
            </p:cNvSpPr>
            <p:nvPr/>
          </p:nvSpPr>
          <p:spPr bwMode="auto">
            <a:xfrm>
              <a:off x="529965" y="3496764"/>
              <a:ext cx="13874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Теплоснабжение</a:t>
              </a:r>
            </a:p>
          </p:txBody>
        </p:sp>
      </p:grpSp>
      <p:sp>
        <p:nvSpPr>
          <p:cNvPr id="1048779" name="TextBox 27"/>
          <p:cNvSpPr txBox="1"/>
          <p:nvPr/>
        </p:nvSpPr>
        <p:spPr>
          <a:xfrm>
            <a:off x="307272" y="746238"/>
            <a:ext cx="866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Субсидия для новых предприятий или предприятий, расширяющих свои производственные мощности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wiss">
    <a:dk1>
      <a:srgbClr val="F46524"/>
    </a:dk1>
    <a:lt1>
      <a:srgbClr val="FFFFFF"/>
    </a:lt1>
    <a:dk2>
      <a:srgbClr val="000000"/>
    </a:dk2>
    <a:lt2>
      <a:srgbClr val="757575"/>
    </a:lt2>
    <a:accent1>
      <a:srgbClr val="01579B"/>
    </a:accent1>
    <a:accent2>
      <a:srgbClr val="27C7BD"/>
    </a:accent2>
    <a:accent3>
      <a:srgbClr val="0099E8"/>
    </a:accent3>
    <a:accent4>
      <a:srgbClr val="51B9A3"/>
    </a:accent4>
    <a:accent5>
      <a:srgbClr val="FB8C00"/>
    </a:accent5>
    <a:accent6>
      <a:srgbClr val="FFAE88"/>
    </a:accent6>
    <a:hlink>
      <a:srgbClr val="0277BD"/>
    </a:hlink>
    <a:folHlink>
      <a:srgbClr val="0277BD"/>
    </a:folHlink>
  </a:clrScheme>
</a:themeOverride>
</file>

<file path=ppt/theme/themeOverride2.xml><?xml version="1.0" encoding="utf-8"?>
<a:themeOverride xmlns:a="http://schemas.openxmlformats.org/drawingml/2006/main">
  <a:clrScheme name="Swiss">
    <a:dk1>
      <a:srgbClr val="F46524"/>
    </a:dk1>
    <a:lt1>
      <a:srgbClr val="FFFFFF"/>
    </a:lt1>
    <a:dk2>
      <a:srgbClr val="000000"/>
    </a:dk2>
    <a:lt2>
      <a:srgbClr val="757575"/>
    </a:lt2>
    <a:accent1>
      <a:srgbClr val="01579B"/>
    </a:accent1>
    <a:accent2>
      <a:srgbClr val="27C7BD"/>
    </a:accent2>
    <a:accent3>
      <a:srgbClr val="0099E8"/>
    </a:accent3>
    <a:accent4>
      <a:srgbClr val="51B9A3"/>
    </a:accent4>
    <a:accent5>
      <a:srgbClr val="FB8C00"/>
    </a:accent5>
    <a:accent6>
      <a:srgbClr val="FFAE88"/>
    </a:accent6>
    <a:hlink>
      <a:srgbClr val="0277BD"/>
    </a:hlink>
    <a:folHlink>
      <a:srgbClr val="0277BD"/>
    </a:folHlink>
  </a:clrScheme>
</a:themeOverride>
</file>

<file path=ppt/theme/themeOverride3.xml><?xml version="1.0" encoding="utf-8"?>
<a:themeOverride xmlns:a="http://schemas.openxmlformats.org/drawingml/2006/main">
  <a:clrScheme name="Swiss">
    <a:dk1>
      <a:srgbClr val="F46524"/>
    </a:dk1>
    <a:lt1>
      <a:srgbClr val="FFFFFF"/>
    </a:lt1>
    <a:dk2>
      <a:srgbClr val="000000"/>
    </a:dk2>
    <a:lt2>
      <a:srgbClr val="757575"/>
    </a:lt2>
    <a:accent1>
      <a:srgbClr val="01579B"/>
    </a:accent1>
    <a:accent2>
      <a:srgbClr val="27C7BD"/>
    </a:accent2>
    <a:accent3>
      <a:srgbClr val="0099E8"/>
    </a:accent3>
    <a:accent4>
      <a:srgbClr val="51B9A3"/>
    </a:accent4>
    <a:accent5>
      <a:srgbClr val="FB8C00"/>
    </a:accent5>
    <a:accent6>
      <a:srgbClr val="FFAE88"/>
    </a:accent6>
    <a:hlink>
      <a:srgbClr val="0277BD"/>
    </a:hlink>
    <a:folHlink>
      <a:srgbClr val="0277B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4223</TotalTime>
  <Words>3092</Words>
  <Application>Microsoft Office PowerPoint</Application>
  <PresentationFormat>Экран (16:9)</PresentationFormat>
  <Paragraphs>685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32</vt:i4>
      </vt:variant>
    </vt:vector>
  </HeadingPairs>
  <TitlesOfParts>
    <vt:vector size="47" baseType="lpstr">
      <vt:lpstr>Times New Roman</vt:lpstr>
      <vt:lpstr>Roboto</vt:lpstr>
      <vt:lpstr>Raleway</vt:lpstr>
      <vt:lpstr>Lato</vt:lpstr>
      <vt:lpstr>Century Gothic</vt:lpstr>
      <vt:lpstr>Wingdings</vt:lpstr>
      <vt:lpstr>Arial</vt:lpstr>
      <vt:lpstr>맑은 고딕</vt:lpstr>
      <vt:lpstr>DINPro-Bold</vt:lpstr>
      <vt:lpstr>swiss-2</vt:lpstr>
      <vt:lpstr>2_swiss-2</vt:lpstr>
      <vt:lpstr>5_swiss-2</vt:lpstr>
      <vt:lpstr>6_swiss-2</vt:lpstr>
      <vt:lpstr>8_swiss-2</vt:lpstr>
      <vt:lpstr>9_swiss-2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Дрозенко Е.Ю.</cp:lastModifiedBy>
  <cp:revision>221</cp:revision>
  <cp:lastPrinted>2020-07-27T13:15:35Z</cp:lastPrinted>
  <dcterms:created xsi:type="dcterms:W3CDTF">2019-08-05T14:52:45Z</dcterms:created>
  <dcterms:modified xsi:type="dcterms:W3CDTF">2021-02-04T14:04:36Z</dcterms:modified>
</cp:coreProperties>
</file>